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92" r:id="rId3"/>
    <p:sldId id="293" r:id="rId4"/>
    <p:sldId id="272" r:id="rId5"/>
    <p:sldId id="264" r:id="rId6"/>
    <p:sldId id="271" r:id="rId7"/>
    <p:sldId id="294" r:id="rId8"/>
    <p:sldId id="275" r:id="rId9"/>
    <p:sldId id="287" r:id="rId10"/>
    <p:sldId id="291" r:id="rId11"/>
    <p:sldId id="295" r:id="rId12"/>
    <p:sldId id="290" r:id="rId13"/>
    <p:sldId id="277" r:id="rId14"/>
    <p:sldId id="289" r:id="rId15"/>
    <p:sldId id="297" r:id="rId16"/>
    <p:sldId id="278" r:id="rId17"/>
    <p:sldId id="288" r:id="rId18"/>
    <p:sldId id="298"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091C9E2-224C-0547-8A54-A5D219C83A25}">
          <p14:sldIdLst>
            <p14:sldId id="256"/>
            <p14:sldId id="292"/>
            <p14:sldId id="293"/>
            <p14:sldId id="272"/>
            <p14:sldId id="264"/>
            <p14:sldId id="271"/>
            <p14:sldId id="294"/>
          </p14:sldIdLst>
        </p14:section>
        <p14:section name="Dream" id="{5BA8C7F3-5CEF-6B48-BE2F-C427BD113048}">
          <p14:sldIdLst>
            <p14:sldId id="275"/>
            <p14:sldId id="287"/>
            <p14:sldId id="291"/>
            <p14:sldId id="295"/>
            <p14:sldId id="290"/>
          </p14:sldIdLst>
        </p14:section>
        <p14:section name="Dread" id="{93DF8EF3-6251-1A44-BDF9-FCE91B7F5A24}">
          <p14:sldIdLst>
            <p14:sldId id="277"/>
            <p14:sldId id="289"/>
            <p14:sldId id="297"/>
          </p14:sldIdLst>
        </p14:section>
        <p14:section name="Destroy" id="{C79F308B-25C7-BE4E-8E4A-69A95958F5D7}">
          <p14:sldIdLst>
            <p14:sldId id="278"/>
            <p14:sldId id="288"/>
            <p14:sldId id="298"/>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46"/>
    <p:restoredTop sz="94694"/>
  </p:normalViewPr>
  <p:slideViewPr>
    <p:cSldViewPr snapToGrid="0">
      <p:cViewPr varScale="1">
        <p:scale>
          <a:sx n="93" d="100"/>
          <a:sy n="93" d="100"/>
        </p:scale>
        <p:origin x="240" y="8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DA342-CB9F-C08B-E6AA-F7F51F3048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4BE6C11-3EB0-02C7-E636-222196F29A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D0BEDE-A8BA-9EDC-2BBA-261004172DDF}"/>
              </a:ext>
            </a:extLst>
          </p:cNvPr>
          <p:cNvSpPr>
            <a:spLocks noGrp="1"/>
          </p:cNvSpPr>
          <p:nvPr>
            <p:ph type="dt" sz="half" idx="10"/>
          </p:nvPr>
        </p:nvSpPr>
        <p:spPr/>
        <p:txBody>
          <a:bodyPr/>
          <a:lstStyle/>
          <a:p>
            <a:fld id="{C1752B00-2947-9B44-B2CD-9E797986FC0E}" type="datetimeFigureOut">
              <a:rPr lang="en-US" smtClean="0"/>
              <a:t>3/13/24</a:t>
            </a:fld>
            <a:endParaRPr lang="en-US"/>
          </a:p>
        </p:txBody>
      </p:sp>
      <p:sp>
        <p:nvSpPr>
          <p:cNvPr id="5" name="Footer Placeholder 4">
            <a:extLst>
              <a:ext uri="{FF2B5EF4-FFF2-40B4-BE49-F238E27FC236}">
                <a16:creationId xmlns:a16="http://schemas.microsoft.com/office/drawing/2014/main" id="{A8346B3C-D212-EB26-BD5A-8DB4B27DC2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C0078-3620-E36E-6D89-14D862372777}"/>
              </a:ext>
            </a:extLst>
          </p:cNvPr>
          <p:cNvSpPr>
            <a:spLocks noGrp="1"/>
          </p:cNvSpPr>
          <p:nvPr>
            <p:ph type="sldNum" sz="quarter" idx="12"/>
          </p:nvPr>
        </p:nvSpPr>
        <p:spPr/>
        <p:txBody>
          <a:bodyPr/>
          <a:lstStyle/>
          <a:p>
            <a:fld id="{EEB15CE8-26DB-5947-B866-B9054A8148AA}" type="slidenum">
              <a:rPr lang="en-US" smtClean="0"/>
              <a:t>‹#›</a:t>
            </a:fld>
            <a:endParaRPr lang="en-US"/>
          </a:p>
        </p:txBody>
      </p:sp>
    </p:spTree>
    <p:extLst>
      <p:ext uri="{BB962C8B-B14F-4D97-AF65-F5344CB8AC3E}">
        <p14:creationId xmlns:p14="http://schemas.microsoft.com/office/powerpoint/2010/main" val="2526849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C31F0-BFF8-194E-E487-C24F8ADCB9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0664C7-4657-F784-2DC6-1D7D679048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4ACB66-DF1F-3535-E5F5-D4B6D2F09F38}"/>
              </a:ext>
            </a:extLst>
          </p:cNvPr>
          <p:cNvSpPr>
            <a:spLocks noGrp="1"/>
          </p:cNvSpPr>
          <p:nvPr>
            <p:ph type="dt" sz="half" idx="10"/>
          </p:nvPr>
        </p:nvSpPr>
        <p:spPr/>
        <p:txBody>
          <a:bodyPr/>
          <a:lstStyle/>
          <a:p>
            <a:fld id="{C1752B00-2947-9B44-B2CD-9E797986FC0E}" type="datetimeFigureOut">
              <a:rPr lang="en-US" smtClean="0"/>
              <a:t>3/13/24</a:t>
            </a:fld>
            <a:endParaRPr lang="en-US"/>
          </a:p>
        </p:txBody>
      </p:sp>
      <p:sp>
        <p:nvSpPr>
          <p:cNvPr id="5" name="Footer Placeholder 4">
            <a:extLst>
              <a:ext uri="{FF2B5EF4-FFF2-40B4-BE49-F238E27FC236}">
                <a16:creationId xmlns:a16="http://schemas.microsoft.com/office/drawing/2014/main" id="{846C9419-0A66-34C0-CDCA-8CFCBC2D5A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DAA5B7-9F09-019C-83DE-9DD85A810816}"/>
              </a:ext>
            </a:extLst>
          </p:cNvPr>
          <p:cNvSpPr>
            <a:spLocks noGrp="1"/>
          </p:cNvSpPr>
          <p:nvPr>
            <p:ph type="sldNum" sz="quarter" idx="12"/>
          </p:nvPr>
        </p:nvSpPr>
        <p:spPr/>
        <p:txBody>
          <a:bodyPr/>
          <a:lstStyle/>
          <a:p>
            <a:fld id="{EEB15CE8-26DB-5947-B866-B9054A8148AA}" type="slidenum">
              <a:rPr lang="en-US" smtClean="0"/>
              <a:t>‹#›</a:t>
            </a:fld>
            <a:endParaRPr lang="en-US"/>
          </a:p>
        </p:txBody>
      </p:sp>
    </p:spTree>
    <p:extLst>
      <p:ext uri="{BB962C8B-B14F-4D97-AF65-F5344CB8AC3E}">
        <p14:creationId xmlns:p14="http://schemas.microsoft.com/office/powerpoint/2010/main" val="1430647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20026-345D-69D0-1638-0DF3A41922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BD3DCB-232D-7F77-EA9B-37C81D8517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4A201F-7B75-E504-9DCD-CF783E9CF11F}"/>
              </a:ext>
            </a:extLst>
          </p:cNvPr>
          <p:cNvSpPr>
            <a:spLocks noGrp="1"/>
          </p:cNvSpPr>
          <p:nvPr>
            <p:ph type="dt" sz="half" idx="10"/>
          </p:nvPr>
        </p:nvSpPr>
        <p:spPr/>
        <p:txBody>
          <a:bodyPr/>
          <a:lstStyle/>
          <a:p>
            <a:fld id="{C1752B00-2947-9B44-B2CD-9E797986FC0E}" type="datetimeFigureOut">
              <a:rPr lang="en-US" smtClean="0"/>
              <a:t>3/13/24</a:t>
            </a:fld>
            <a:endParaRPr lang="en-US"/>
          </a:p>
        </p:txBody>
      </p:sp>
      <p:sp>
        <p:nvSpPr>
          <p:cNvPr id="5" name="Footer Placeholder 4">
            <a:extLst>
              <a:ext uri="{FF2B5EF4-FFF2-40B4-BE49-F238E27FC236}">
                <a16:creationId xmlns:a16="http://schemas.microsoft.com/office/drawing/2014/main" id="{72683CBE-D02B-F4E6-3082-A8E52A3C7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5AA93-8EB7-4DC7-77CE-CFC22583AF04}"/>
              </a:ext>
            </a:extLst>
          </p:cNvPr>
          <p:cNvSpPr>
            <a:spLocks noGrp="1"/>
          </p:cNvSpPr>
          <p:nvPr>
            <p:ph type="sldNum" sz="quarter" idx="12"/>
          </p:nvPr>
        </p:nvSpPr>
        <p:spPr/>
        <p:txBody>
          <a:bodyPr/>
          <a:lstStyle/>
          <a:p>
            <a:fld id="{EEB15CE8-26DB-5947-B866-B9054A8148AA}" type="slidenum">
              <a:rPr lang="en-US" smtClean="0"/>
              <a:t>‹#›</a:t>
            </a:fld>
            <a:endParaRPr lang="en-US"/>
          </a:p>
        </p:txBody>
      </p:sp>
    </p:spTree>
    <p:extLst>
      <p:ext uri="{BB962C8B-B14F-4D97-AF65-F5344CB8AC3E}">
        <p14:creationId xmlns:p14="http://schemas.microsoft.com/office/powerpoint/2010/main" val="4209292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65495-6D5D-9C0D-E2E9-2501903792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9E455F-6A19-0850-DE57-EBDDD08CAA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B1392E-E70E-10B9-3634-AC17DCCEBA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4B3B65-26FA-CB0F-97E1-D42AE1520EB4}"/>
              </a:ext>
            </a:extLst>
          </p:cNvPr>
          <p:cNvSpPr>
            <a:spLocks noGrp="1"/>
          </p:cNvSpPr>
          <p:nvPr>
            <p:ph type="dt" sz="half" idx="10"/>
          </p:nvPr>
        </p:nvSpPr>
        <p:spPr/>
        <p:txBody>
          <a:bodyPr/>
          <a:lstStyle/>
          <a:p>
            <a:fld id="{C1752B00-2947-9B44-B2CD-9E797986FC0E}" type="datetimeFigureOut">
              <a:rPr lang="en-US" smtClean="0"/>
              <a:t>3/13/24</a:t>
            </a:fld>
            <a:endParaRPr lang="en-US"/>
          </a:p>
        </p:txBody>
      </p:sp>
      <p:sp>
        <p:nvSpPr>
          <p:cNvPr id="6" name="Footer Placeholder 5">
            <a:extLst>
              <a:ext uri="{FF2B5EF4-FFF2-40B4-BE49-F238E27FC236}">
                <a16:creationId xmlns:a16="http://schemas.microsoft.com/office/drawing/2014/main" id="{C3F9F61C-BC1B-7B02-87A3-74E800A4FD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F4CD16-FA25-5788-F464-6D347F60AA1F}"/>
              </a:ext>
            </a:extLst>
          </p:cNvPr>
          <p:cNvSpPr>
            <a:spLocks noGrp="1"/>
          </p:cNvSpPr>
          <p:nvPr>
            <p:ph type="sldNum" sz="quarter" idx="12"/>
          </p:nvPr>
        </p:nvSpPr>
        <p:spPr/>
        <p:txBody>
          <a:bodyPr/>
          <a:lstStyle/>
          <a:p>
            <a:fld id="{EEB15CE8-26DB-5947-B866-B9054A8148AA}" type="slidenum">
              <a:rPr lang="en-US" smtClean="0"/>
              <a:t>‹#›</a:t>
            </a:fld>
            <a:endParaRPr lang="en-US"/>
          </a:p>
        </p:txBody>
      </p:sp>
    </p:spTree>
    <p:extLst>
      <p:ext uri="{BB962C8B-B14F-4D97-AF65-F5344CB8AC3E}">
        <p14:creationId xmlns:p14="http://schemas.microsoft.com/office/powerpoint/2010/main" val="4252285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0F8F0-7012-CBB5-6A0E-1297651561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462035-1C5F-4D29-653B-735097D2CB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6D76BE-3B13-513A-3D77-077FDFBB40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47ABD2-6527-AECF-0F00-81722ECC70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AE3A82-2702-976B-37B3-ADC5770D75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96A453-8619-E696-3DC9-8763AB10C496}"/>
              </a:ext>
            </a:extLst>
          </p:cNvPr>
          <p:cNvSpPr>
            <a:spLocks noGrp="1"/>
          </p:cNvSpPr>
          <p:nvPr>
            <p:ph type="dt" sz="half" idx="10"/>
          </p:nvPr>
        </p:nvSpPr>
        <p:spPr/>
        <p:txBody>
          <a:bodyPr/>
          <a:lstStyle/>
          <a:p>
            <a:fld id="{C1752B00-2947-9B44-B2CD-9E797986FC0E}" type="datetimeFigureOut">
              <a:rPr lang="en-US" smtClean="0"/>
              <a:t>3/13/24</a:t>
            </a:fld>
            <a:endParaRPr lang="en-US"/>
          </a:p>
        </p:txBody>
      </p:sp>
      <p:sp>
        <p:nvSpPr>
          <p:cNvPr id="8" name="Footer Placeholder 7">
            <a:extLst>
              <a:ext uri="{FF2B5EF4-FFF2-40B4-BE49-F238E27FC236}">
                <a16:creationId xmlns:a16="http://schemas.microsoft.com/office/drawing/2014/main" id="{32B97680-0F66-04A9-6382-AA02FDD42C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05BA53-A0A3-A031-04A5-41F7DBE449C8}"/>
              </a:ext>
            </a:extLst>
          </p:cNvPr>
          <p:cNvSpPr>
            <a:spLocks noGrp="1"/>
          </p:cNvSpPr>
          <p:nvPr>
            <p:ph type="sldNum" sz="quarter" idx="12"/>
          </p:nvPr>
        </p:nvSpPr>
        <p:spPr/>
        <p:txBody>
          <a:bodyPr/>
          <a:lstStyle/>
          <a:p>
            <a:fld id="{EEB15CE8-26DB-5947-B866-B9054A8148AA}" type="slidenum">
              <a:rPr lang="en-US" smtClean="0"/>
              <a:t>‹#›</a:t>
            </a:fld>
            <a:endParaRPr lang="en-US"/>
          </a:p>
        </p:txBody>
      </p:sp>
    </p:spTree>
    <p:extLst>
      <p:ext uri="{BB962C8B-B14F-4D97-AF65-F5344CB8AC3E}">
        <p14:creationId xmlns:p14="http://schemas.microsoft.com/office/powerpoint/2010/main" val="3755589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C899A-EFFB-6698-64B1-2FA01ECE8B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AD4127-A049-FFFA-92FC-329C3B2B9DD1}"/>
              </a:ext>
            </a:extLst>
          </p:cNvPr>
          <p:cNvSpPr>
            <a:spLocks noGrp="1"/>
          </p:cNvSpPr>
          <p:nvPr>
            <p:ph type="dt" sz="half" idx="10"/>
          </p:nvPr>
        </p:nvSpPr>
        <p:spPr/>
        <p:txBody>
          <a:bodyPr/>
          <a:lstStyle/>
          <a:p>
            <a:fld id="{C1752B00-2947-9B44-B2CD-9E797986FC0E}" type="datetimeFigureOut">
              <a:rPr lang="en-US" smtClean="0"/>
              <a:t>3/13/24</a:t>
            </a:fld>
            <a:endParaRPr lang="en-US"/>
          </a:p>
        </p:txBody>
      </p:sp>
      <p:sp>
        <p:nvSpPr>
          <p:cNvPr id="4" name="Footer Placeholder 3">
            <a:extLst>
              <a:ext uri="{FF2B5EF4-FFF2-40B4-BE49-F238E27FC236}">
                <a16:creationId xmlns:a16="http://schemas.microsoft.com/office/drawing/2014/main" id="{C8C2C0D5-022A-A88C-5F1C-F71E08931E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659CFD-6617-AD4B-3649-C517C394A43B}"/>
              </a:ext>
            </a:extLst>
          </p:cNvPr>
          <p:cNvSpPr>
            <a:spLocks noGrp="1"/>
          </p:cNvSpPr>
          <p:nvPr>
            <p:ph type="sldNum" sz="quarter" idx="12"/>
          </p:nvPr>
        </p:nvSpPr>
        <p:spPr/>
        <p:txBody>
          <a:bodyPr/>
          <a:lstStyle/>
          <a:p>
            <a:fld id="{EEB15CE8-26DB-5947-B866-B9054A8148AA}" type="slidenum">
              <a:rPr lang="en-US" smtClean="0"/>
              <a:t>‹#›</a:t>
            </a:fld>
            <a:endParaRPr lang="en-US"/>
          </a:p>
        </p:txBody>
      </p:sp>
    </p:spTree>
    <p:extLst>
      <p:ext uri="{BB962C8B-B14F-4D97-AF65-F5344CB8AC3E}">
        <p14:creationId xmlns:p14="http://schemas.microsoft.com/office/powerpoint/2010/main" val="140908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3F2A2B-76AF-D820-204F-BA645DBC7549}"/>
              </a:ext>
            </a:extLst>
          </p:cNvPr>
          <p:cNvSpPr>
            <a:spLocks noGrp="1"/>
          </p:cNvSpPr>
          <p:nvPr>
            <p:ph type="dt" sz="half" idx="10"/>
          </p:nvPr>
        </p:nvSpPr>
        <p:spPr/>
        <p:txBody>
          <a:bodyPr/>
          <a:lstStyle/>
          <a:p>
            <a:fld id="{C1752B00-2947-9B44-B2CD-9E797986FC0E}" type="datetimeFigureOut">
              <a:rPr lang="en-US" smtClean="0"/>
              <a:t>3/13/24</a:t>
            </a:fld>
            <a:endParaRPr lang="en-US"/>
          </a:p>
        </p:txBody>
      </p:sp>
      <p:sp>
        <p:nvSpPr>
          <p:cNvPr id="3" name="Footer Placeholder 2">
            <a:extLst>
              <a:ext uri="{FF2B5EF4-FFF2-40B4-BE49-F238E27FC236}">
                <a16:creationId xmlns:a16="http://schemas.microsoft.com/office/drawing/2014/main" id="{850BF3AA-CD08-6CE4-E717-07A890D183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15188D-14AF-209F-A41C-C78356B01554}"/>
              </a:ext>
            </a:extLst>
          </p:cNvPr>
          <p:cNvSpPr>
            <a:spLocks noGrp="1"/>
          </p:cNvSpPr>
          <p:nvPr>
            <p:ph type="sldNum" sz="quarter" idx="12"/>
          </p:nvPr>
        </p:nvSpPr>
        <p:spPr/>
        <p:txBody>
          <a:bodyPr/>
          <a:lstStyle/>
          <a:p>
            <a:fld id="{EEB15CE8-26DB-5947-B866-B9054A8148AA}" type="slidenum">
              <a:rPr lang="en-US" smtClean="0"/>
              <a:t>‹#›</a:t>
            </a:fld>
            <a:endParaRPr lang="en-US"/>
          </a:p>
        </p:txBody>
      </p:sp>
    </p:spTree>
    <p:extLst>
      <p:ext uri="{BB962C8B-B14F-4D97-AF65-F5344CB8AC3E}">
        <p14:creationId xmlns:p14="http://schemas.microsoft.com/office/powerpoint/2010/main" val="1327082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36B5-0165-2FED-62CE-1F555513B6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3798C6-3457-46F9-217B-89D0F70DDD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CF5C34-97CA-9027-65F5-E3E5DF65C4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C486C1-5E18-740C-0B58-91C99467F143}"/>
              </a:ext>
            </a:extLst>
          </p:cNvPr>
          <p:cNvSpPr>
            <a:spLocks noGrp="1"/>
          </p:cNvSpPr>
          <p:nvPr>
            <p:ph type="dt" sz="half" idx="10"/>
          </p:nvPr>
        </p:nvSpPr>
        <p:spPr/>
        <p:txBody>
          <a:bodyPr/>
          <a:lstStyle/>
          <a:p>
            <a:fld id="{C1752B00-2947-9B44-B2CD-9E797986FC0E}" type="datetimeFigureOut">
              <a:rPr lang="en-US" smtClean="0"/>
              <a:t>3/13/24</a:t>
            </a:fld>
            <a:endParaRPr lang="en-US"/>
          </a:p>
        </p:txBody>
      </p:sp>
      <p:sp>
        <p:nvSpPr>
          <p:cNvPr id="6" name="Footer Placeholder 5">
            <a:extLst>
              <a:ext uri="{FF2B5EF4-FFF2-40B4-BE49-F238E27FC236}">
                <a16:creationId xmlns:a16="http://schemas.microsoft.com/office/drawing/2014/main" id="{348622F0-AA39-F37D-EF9D-0C68230F1F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03BC88-0F99-550F-A4F2-B7B153D42778}"/>
              </a:ext>
            </a:extLst>
          </p:cNvPr>
          <p:cNvSpPr>
            <a:spLocks noGrp="1"/>
          </p:cNvSpPr>
          <p:nvPr>
            <p:ph type="sldNum" sz="quarter" idx="12"/>
          </p:nvPr>
        </p:nvSpPr>
        <p:spPr/>
        <p:txBody>
          <a:bodyPr/>
          <a:lstStyle/>
          <a:p>
            <a:fld id="{EEB15CE8-26DB-5947-B866-B9054A8148AA}" type="slidenum">
              <a:rPr lang="en-US" smtClean="0"/>
              <a:t>‹#›</a:t>
            </a:fld>
            <a:endParaRPr lang="en-US"/>
          </a:p>
        </p:txBody>
      </p:sp>
    </p:spTree>
    <p:extLst>
      <p:ext uri="{BB962C8B-B14F-4D97-AF65-F5344CB8AC3E}">
        <p14:creationId xmlns:p14="http://schemas.microsoft.com/office/powerpoint/2010/main" val="1461143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80A9D-400F-4C95-C447-29946DD623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685DB0-7151-6CF1-6A5A-D2B4524898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BC61B2-6927-9B41-D2D8-AC9FC21DD3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103499-2456-D98E-21E0-EDA577E3626E}"/>
              </a:ext>
            </a:extLst>
          </p:cNvPr>
          <p:cNvSpPr>
            <a:spLocks noGrp="1"/>
          </p:cNvSpPr>
          <p:nvPr>
            <p:ph type="dt" sz="half" idx="10"/>
          </p:nvPr>
        </p:nvSpPr>
        <p:spPr/>
        <p:txBody>
          <a:bodyPr/>
          <a:lstStyle/>
          <a:p>
            <a:fld id="{C1752B00-2947-9B44-B2CD-9E797986FC0E}" type="datetimeFigureOut">
              <a:rPr lang="en-US" smtClean="0"/>
              <a:t>3/13/24</a:t>
            </a:fld>
            <a:endParaRPr lang="en-US"/>
          </a:p>
        </p:txBody>
      </p:sp>
      <p:sp>
        <p:nvSpPr>
          <p:cNvPr id="6" name="Footer Placeholder 5">
            <a:extLst>
              <a:ext uri="{FF2B5EF4-FFF2-40B4-BE49-F238E27FC236}">
                <a16:creationId xmlns:a16="http://schemas.microsoft.com/office/drawing/2014/main" id="{1569BC26-EF31-2C8C-0AB6-2BF6CA1BE3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BC5D78-194B-E0E8-4C27-BB9DA77E9C12}"/>
              </a:ext>
            </a:extLst>
          </p:cNvPr>
          <p:cNvSpPr>
            <a:spLocks noGrp="1"/>
          </p:cNvSpPr>
          <p:nvPr>
            <p:ph type="sldNum" sz="quarter" idx="12"/>
          </p:nvPr>
        </p:nvSpPr>
        <p:spPr/>
        <p:txBody>
          <a:bodyPr/>
          <a:lstStyle/>
          <a:p>
            <a:fld id="{EEB15CE8-26DB-5947-B866-B9054A8148AA}" type="slidenum">
              <a:rPr lang="en-US" smtClean="0"/>
              <a:t>‹#›</a:t>
            </a:fld>
            <a:endParaRPr lang="en-US"/>
          </a:p>
        </p:txBody>
      </p:sp>
    </p:spTree>
    <p:extLst>
      <p:ext uri="{BB962C8B-B14F-4D97-AF65-F5344CB8AC3E}">
        <p14:creationId xmlns:p14="http://schemas.microsoft.com/office/powerpoint/2010/main" val="3438328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4B691-BCBD-2B0F-A870-016CB91BB2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7A3A2-C7EA-4E92-338A-8629440FA1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3F3737-7634-187A-1B1E-38AC8BE81E63}"/>
              </a:ext>
            </a:extLst>
          </p:cNvPr>
          <p:cNvSpPr>
            <a:spLocks noGrp="1"/>
          </p:cNvSpPr>
          <p:nvPr>
            <p:ph type="dt" sz="half" idx="10"/>
          </p:nvPr>
        </p:nvSpPr>
        <p:spPr/>
        <p:txBody>
          <a:bodyPr/>
          <a:lstStyle/>
          <a:p>
            <a:fld id="{C1752B00-2947-9B44-B2CD-9E797986FC0E}" type="datetimeFigureOut">
              <a:rPr lang="en-US" smtClean="0"/>
              <a:t>3/13/24</a:t>
            </a:fld>
            <a:endParaRPr lang="en-US"/>
          </a:p>
        </p:txBody>
      </p:sp>
      <p:sp>
        <p:nvSpPr>
          <p:cNvPr id="5" name="Footer Placeholder 4">
            <a:extLst>
              <a:ext uri="{FF2B5EF4-FFF2-40B4-BE49-F238E27FC236}">
                <a16:creationId xmlns:a16="http://schemas.microsoft.com/office/drawing/2014/main" id="{7820BA1D-9089-FF23-A6BA-D203B87AA1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487934-980F-F596-2DF8-0AC6B77F32C6}"/>
              </a:ext>
            </a:extLst>
          </p:cNvPr>
          <p:cNvSpPr>
            <a:spLocks noGrp="1"/>
          </p:cNvSpPr>
          <p:nvPr>
            <p:ph type="sldNum" sz="quarter" idx="12"/>
          </p:nvPr>
        </p:nvSpPr>
        <p:spPr/>
        <p:txBody>
          <a:bodyPr/>
          <a:lstStyle/>
          <a:p>
            <a:fld id="{EEB15CE8-26DB-5947-B866-B9054A8148AA}" type="slidenum">
              <a:rPr lang="en-US" smtClean="0"/>
              <a:t>‹#›</a:t>
            </a:fld>
            <a:endParaRPr lang="en-US"/>
          </a:p>
        </p:txBody>
      </p:sp>
    </p:spTree>
    <p:extLst>
      <p:ext uri="{BB962C8B-B14F-4D97-AF65-F5344CB8AC3E}">
        <p14:creationId xmlns:p14="http://schemas.microsoft.com/office/powerpoint/2010/main" val="2051666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8FE4AF-1E8A-8758-449F-277531F456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DA9D4F-ABA6-41A7-107E-7593672FCD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4F5877-A92B-2B93-5BB3-C2C46CBD0022}"/>
              </a:ext>
            </a:extLst>
          </p:cNvPr>
          <p:cNvSpPr>
            <a:spLocks noGrp="1"/>
          </p:cNvSpPr>
          <p:nvPr>
            <p:ph type="dt" sz="half" idx="10"/>
          </p:nvPr>
        </p:nvSpPr>
        <p:spPr/>
        <p:txBody>
          <a:bodyPr/>
          <a:lstStyle/>
          <a:p>
            <a:fld id="{C1752B00-2947-9B44-B2CD-9E797986FC0E}" type="datetimeFigureOut">
              <a:rPr lang="en-US" smtClean="0"/>
              <a:t>3/13/24</a:t>
            </a:fld>
            <a:endParaRPr lang="en-US"/>
          </a:p>
        </p:txBody>
      </p:sp>
      <p:sp>
        <p:nvSpPr>
          <p:cNvPr id="5" name="Footer Placeholder 4">
            <a:extLst>
              <a:ext uri="{FF2B5EF4-FFF2-40B4-BE49-F238E27FC236}">
                <a16:creationId xmlns:a16="http://schemas.microsoft.com/office/drawing/2014/main" id="{7B813C70-DEAC-0378-9CED-C9CE8C665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A09CD-2985-61A9-52C3-8DC4B932E650}"/>
              </a:ext>
            </a:extLst>
          </p:cNvPr>
          <p:cNvSpPr>
            <a:spLocks noGrp="1"/>
          </p:cNvSpPr>
          <p:nvPr>
            <p:ph type="sldNum" sz="quarter" idx="12"/>
          </p:nvPr>
        </p:nvSpPr>
        <p:spPr/>
        <p:txBody>
          <a:bodyPr/>
          <a:lstStyle/>
          <a:p>
            <a:fld id="{EEB15CE8-26DB-5947-B866-B9054A8148AA}" type="slidenum">
              <a:rPr lang="en-US" smtClean="0"/>
              <a:t>‹#›</a:t>
            </a:fld>
            <a:endParaRPr lang="en-US"/>
          </a:p>
        </p:txBody>
      </p:sp>
    </p:spTree>
    <p:extLst>
      <p:ext uri="{BB962C8B-B14F-4D97-AF65-F5344CB8AC3E}">
        <p14:creationId xmlns:p14="http://schemas.microsoft.com/office/powerpoint/2010/main" val="429626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E07F4F-4834-34A2-C6D9-AC306C5D12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9FD66C-BAC0-51D1-385B-8DB8461D11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97D64C-FC43-FD19-DB1B-61A58A0614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752B00-2947-9B44-B2CD-9E797986FC0E}" type="datetimeFigureOut">
              <a:rPr lang="en-US" smtClean="0"/>
              <a:t>3/13/24</a:t>
            </a:fld>
            <a:endParaRPr lang="en-US"/>
          </a:p>
        </p:txBody>
      </p:sp>
      <p:sp>
        <p:nvSpPr>
          <p:cNvPr id="5" name="Footer Placeholder 4">
            <a:extLst>
              <a:ext uri="{FF2B5EF4-FFF2-40B4-BE49-F238E27FC236}">
                <a16:creationId xmlns:a16="http://schemas.microsoft.com/office/drawing/2014/main" id="{79C13F26-4498-D4BE-C5E3-F59902A1B9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7F29B3-5713-E925-18E0-F2344FDCD9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B15CE8-26DB-5947-B866-B9054A8148AA}" type="slidenum">
              <a:rPr lang="en-US" smtClean="0"/>
              <a:t>‹#›</a:t>
            </a:fld>
            <a:endParaRPr lang="en-US"/>
          </a:p>
        </p:txBody>
      </p:sp>
    </p:spTree>
    <p:extLst>
      <p:ext uri="{BB962C8B-B14F-4D97-AF65-F5344CB8AC3E}">
        <p14:creationId xmlns:p14="http://schemas.microsoft.com/office/powerpoint/2010/main" val="1280941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chat.openai.com/g/g-bjajJmiR3-washington-public-library-data-analyzer"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urple and white background with a person's head and lines&#10;&#10;Description automatically generated">
            <a:extLst>
              <a:ext uri="{FF2B5EF4-FFF2-40B4-BE49-F238E27FC236}">
                <a16:creationId xmlns:a16="http://schemas.microsoft.com/office/drawing/2014/main" id="{C617BD68-AA25-DEC4-32B8-1DA84478AA27}"/>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Lst>
          </a:blip>
          <a:stretch>
            <a:fillRect/>
          </a:stretch>
        </p:blipFill>
        <p:spPr>
          <a:xfrm flipH="1">
            <a:off x="-1" y="0"/>
            <a:ext cx="12191999" cy="6966856"/>
          </a:xfrm>
          <a:prstGeom prst="rect">
            <a:avLst/>
          </a:prstGeom>
        </p:spPr>
      </p:pic>
      <p:sp>
        <p:nvSpPr>
          <p:cNvPr id="2" name="Title 1">
            <a:extLst>
              <a:ext uri="{FF2B5EF4-FFF2-40B4-BE49-F238E27FC236}">
                <a16:creationId xmlns:a16="http://schemas.microsoft.com/office/drawing/2014/main" id="{1E08B5F5-794B-ABA5-9046-5C4859A84EE2}"/>
              </a:ext>
            </a:extLst>
          </p:cNvPr>
          <p:cNvSpPr>
            <a:spLocks noGrp="1"/>
          </p:cNvSpPr>
          <p:nvPr>
            <p:ph type="ctrTitle"/>
          </p:nvPr>
        </p:nvSpPr>
        <p:spPr>
          <a:xfrm>
            <a:off x="168034" y="1703960"/>
            <a:ext cx="3701743" cy="2396359"/>
          </a:xfrm>
        </p:spPr>
        <p:txBody>
          <a:bodyPr vert="horz" lIns="91440" tIns="45720" rIns="91440" bIns="45720" rtlCol="0" anchor="b">
            <a:normAutofit fontScale="90000"/>
          </a:bodyPr>
          <a:lstStyle/>
          <a:p>
            <a:pPr algn="r"/>
            <a:r>
              <a:rPr lang="en-US" sz="4000" b="1" kern="1200" dirty="0">
                <a:solidFill>
                  <a:srgbClr val="FFFFFF"/>
                </a:solidFill>
                <a:latin typeface="Georgia Pro Cond Black" panose="02040502050405020303" pitchFamily="18" charset="0"/>
              </a:rPr>
              <a:t>State Libraries and AI Technologies (SLAAIT)</a:t>
            </a:r>
          </a:p>
        </p:txBody>
      </p:sp>
      <p:sp>
        <p:nvSpPr>
          <p:cNvPr id="3" name="Subtitle 2">
            <a:extLst>
              <a:ext uri="{FF2B5EF4-FFF2-40B4-BE49-F238E27FC236}">
                <a16:creationId xmlns:a16="http://schemas.microsoft.com/office/drawing/2014/main" id="{370DD0D0-DA4A-2029-C8EE-7EE29B389C38}"/>
              </a:ext>
            </a:extLst>
          </p:cNvPr>
          <p:cNvSpPr>
            <a:spLocks/>
          </p:cNvSpPr>
          <p:nvPr/>
        </p:nvSpPr>
        <p:spPr>
          <a:xfrm>
            <a:off x="934481" y="4434791"/>
            <a:ext cx="2935296" cy="291022"/>
          </a:xfrm>
          <a:prstGeom prst="rect">
            <a:avLst/>
          </a:prstGeom>
        </p:spPr>
        <p:txBody>
          <a:bodyPr/>
          <a:lstStyle/>
          <a:p>
            <a:pPr algn="r" defTabSz="585216">
              <a:spcAft>
                <a:spcPts val="600"/>
              </a:spcAft>
            </a:pPr>
            <a:r>
              <a:rPr lang="en-US" sz="2400" kern="1200" dirty="0">
                <a:solidFill>
                  <a:schemeClr val="bg1"/>
                </a:solidFill>
                <a:latin typeface="Georgia Pro" panose="02040502050405020303" pitchFamily="18" charset="0"/>
                <a:ea typeface="+mn-ea"/>
                <a:cs typeface="+mn-cs"/>
              </a:rPr>
              <a:t>A Project Overview</a:t>
            </a:r>
            <a:endParaRPr lang="en-US" sz="2400" dirty="0">
              <a:solidFill>
                <a:schemeClr val="bg1"/>
              </a:solidFill>
              <a:latin typeface="Georgia Pro" panose="02040502050405020303" pitchFamily="18" charset="0"/>
            </a:endParaRPr>
          </a:p>
        </p:txBody>
      </p:sp>
      <p:cxnSp>
        <p:nvCxnSpPr>
          <p:cNvPr id="7" name="Straight Connector 6">
            <a:extLst>
              <a:ext uri="{FF2B5EF4-FFF2-40B4-BE49-F238E27FC236}">
                <a16:creationId xmlns:a16="http://schemas.microsoft.com/office/drawing/2014/main" id="{83A213A7-597A-8CC0-248C-9418742D5CA8}"/>
              </a:ext>
            </a:extLst>
          </p:cNvPr>
          <p:cNvCxnSpPr/>
          <p:nvPr/>
        </p:nvCxnSpPr>
        <p:spPr>
          <a:xfrm>
            <a:off x="617334" y="4356016"/>
            <a:ext cx="3252443" cy="0"/>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9" name="Picture 8" descr="A brown circle with black background&#10;&#10;Description automatically generated">
            <a:extLst>
              <a:ext uri="{FF2B5EF4-FFF2-40B4-BE49-F238E27FC236}">
                <a16:creationId xmlns:a16="http://schemas.microsoft.com/office/drawing/2014/main" id="{A7EBC2A8-9BD2-4A00-AA9A-2B75ACC985FC}"/>
              </a:ext>
            </a:extLst>
          </p:cNvPr>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111062" y="5538553"/>
            <a:ext cx="758715" cy="758715"/>
          </a:xfrm>
          <a:prstGeom prst="rect">
            <a:avLst/>
          </a:prstGeom>
        </p:spPr>
      </p:pic>
      <p:sp>
        <p:nvSpPr>
          <p:cNvPr id="10" name="TextBox 9">
            <a:extLst>
              <a:ext uri="{FF2B5EF4-FFF2-40B4-BE49-F238E27FC236}">
                <a16:creationId xmlns:a16="http://schemas.microsoft.com/office/drawing/2014/main" id="{0AB1E16D-95B5-3E1C-DEE6-C4713595CB24}"/>
              </a:ext>
            </a:extLst>
          </p:cNvPr>
          <p:cNvSpPr txBox="1"/>
          <p:nvPr/>
        </p:nvSpPr>
        <p:spPr>
          <a:xfrm>
            <a:off x="1946600" y="6308745"/>
            <a:ext cx="2091214" cy="369332"/>
          </a:xfrm>
          <a:prstGeom prst="rect">
            <a:avLst/>
          </a:prstGeom>
          <a:noFill/>
        </p:spPr>
        <p:txBody>
          <a:bodyPr wrap="none" rtlCol="0">
            <a:spAutoFit/>
          </a:bodyPr>
          <a:lstStyle/>
          <a:p>
            <a:r>
              <a:rPr lang="en-US" dirty="0">
                <a:solidFill>
                  <a:schemeClr val="tx2">
                    <a:lumMod val="20000"/>
                    <a:lumOff val="80000"/>
                  </a:schemeClr>
                </a:solidFill>
              </a:rPr>
              <a:t>A CIRCL Work Group</a:t>
            </a:r>
          </a:p>
        </p:txBody>
      </p:sp>
      <p:sp>
        <p:nvSpPr>
          <p:cNvPr id="14" name="Oval 13">
            <a:extLst>
              <a:ext uri="{FF2B5EF4-FFF2-40B4-BE49-F238E27FC236}">
                <a16:creationId xmlns:a16="http://schemas.microsoft.com/office/drawing/2014/main" id="{E8B8327B-38B7-AD2F-DA12-22082450847B}"/>
              </a:ext>
            </a:extLst>
          </p:cNvPr>
          <p:cNvSpPr/>
          <p:nvPr/>
        </p:nvSpPr>
        <p:spPr>
          <a:xfrm>
            <a:off x="5153332" y="497728"/>
            <a:ext cx="5971400" cy="5971400"/>
          </a:xfrm>
          <a:prstGeom prst="ellipse">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urple circle with text&#10;&#10;Description automatically generated">
            <a:extLst>
              <a:ext uri="{FF2B5EF4-FFF2-40B4-BE49-F238E27FC236}">
                <a16:creationId xmlns:a16="http://schemas.microsoft.com/office/drawing/2014/main" id="{09B08E2E-04F6-A05C-2476-DF437DDC2C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88750" y="714153"/>
            <a:ext cx="5538550" cy="553855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85282956"/>
      </p:ext>
    </p:extLst>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A0CF630-B08E-9AAF-E113-55E1541CD5F3}"/>
              </a:ext>
            </a:extLst>
          </p:cNvPr>
          <p:cNvGrpSpPr/>
          <p:nvPr/>
        </p:nvGrpSpPr>
        <p:grpSpPr>
          <a:xfrm>
            <a:off x="0" y="521999"/>
            <a:ext cx="11751489" cy="584775"/>
            <a:chOff x="0" y="521999"/>
            <a:chExt cx="11751489" cy="584775"/>
          </a:xfrm>
        </p:grpSpPr>
        <p:cxnSp>
          <p:nvCxnSpPr>
            <p:cNvPr id="5" name="Straight Connector 4">
              <a:extLst>
                <a:ext uri="{FF2B5EF4-FFF2-40B4-BE49-F238E27FC236}">
                  <a16:creationId xmlns:a16="http://schemas.microsoft.com/office/drawing/2014/main" id="{61FE0712-DFC4-248B-58F6-C5FAC29EDC08}"/>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2421E98-E340-8DA6-EF3C-E7DEBA7E6C56}"/>
                </a:ext>
              </a:extLst>
            </p:cNvPr>
            <p:cNvSpPr txBox="1"/>
            <p:nvPr/>
          </p:nvSpPr>
          <p:spPr>
            <a:xfrm>
              <a:off x="10042367" y="521999"/>
              <a:ext cx="1709122" cy="584775"/>
            </a:xfrm>
            <a:prstGeom prst="rect">
              <a:avLst/>
            </a:prstGeom>
            <a:noFill/>
          </p:spPr>
          <p:txBody>
            <a:bodyPr wrap="none" rtlCol="0">
              <a:spAutoFit/>
            </a:bodyPr>
            <a:lstStyle/>
            <a:p>
              <a:pPr algn="r"/>
              <a:r>
                <a:rPr lang="en-US" sz="3200" b="1" dirty="0">
                  <a:latin typeface="Georgia Pro Cond Black" panose="02040502050405020303" pitchFamily="18" charset="0"/>
                </a:rPr>
                <a:t>Agenda</a:t>
              </a:r>
            </a:p>
          </p:txBody>
        </p:sp>
      </p:grpSp>
      <p:sp>
        <p:nvSpPr>
          <p:cNvPr id="3" name="Oval 2">
            <a:extLst>
              <a:ext uri="{FF2B5EF4-FFF2-40B4-BE49-F238E27FC236}">
                <a16:creationId xmlns:a16="http://schemas.microsoft.com/office/drawing/2014/main" id="{9EB681F6-5A4C-C846-D095-258A9050496B}"/>
              </a:ext>
            </a:extLst>
          </p:cNvPr>
          <p:cNvSpPr/>
          <p:nvPr/>
        </p:nvSpPr>
        <p:spPr>
          <a:xfrm rot="5400000">
            <a:off x="542924" y="814387"/>
            <a:ext cx="5229225" cy="5229225"/>
          </a:xfrm>
          <a:prstGeom prst="ellipse">
            <a:avLst/>
          </a:prstGeom>
          <a:blipFill dpi="0" rotWithShape="0">
            <a:blip r:embed="rId2" cstate="screen">
              <a:extLst>
                <a:ext uri="{28A0092B-C50C-407E-A947-70E740481C1C}">
                  <a14:useLocalDpi xmlns:a14="http://schemas.microsoft.com/office/drawing/2010/main"/>
                </a:ext>
              </a:extLst>
            </a:blip>
            <a:srcRect/>
            <a:stretch>
              <a:fillRect/>
            </a:stretch>
          </a:blipFill>
          <a:effectLst>
            <a:outerShdw blurRad="571500" dist="38100" dir="2700000" algn="tl" rotWithShape="0">
              <a:prstClr val="black">
                <a:alpha val="83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8386AF9-8624-0CA0-A83C-72B2880F977A}"/>
              </a:ext>
            </a:extLst>
          </p:cNvPr>
          <p:cNvSpPr txBox="1"/>
          <p:nvPr/>
        </p:nvSpPr>
        <p:spPr>
          <a:xfrm>
            <a:off x="6315073" y="1811686"/>
            <a:ext cx="5229223" cy="3046988"/>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Georgia Pro" panose="02040502050405020303" pitchFamily="18" charset="0"/>
              </a:rPr>
              <a:t>Overview of the Project</a:t>
            </a:r>
          </a:p>
          <a:p>
            <a:pPr marL="342900" indent="-342900">
              <a:buFont typeface="Arial" panose="020B0604020202020204" pitchFamily="34" charset="0"/>
              <a:buChar char="•"/>
            </a:pPr>
            <a:r>
              <a:rPr lang="en-US" sz="2400" dirty="0">
                <a:latin typeface="Georgia Pro" panose="02040502050405020303" pitchFamily="18" charset="0"/>
              </a:rPr>
              <a:t>Dream</a:t>
            </a:r>
          </a:p>
          <a:p>
            <a:pPr marL="800100" lvl="1" indent="-342900">
              <a:buFont typeface="Arial" panose="020B0604020202020204" pitchFamily="34" charset="0"/>
              <a:buChar char="•"/>
            </a:pPr>
            <a:r>
              <a:rPr lang="en-US" sz="2400" dirty="0">
                <a:latin typeface="Georgia Pro" panose="02040502050405020303" pitchFamily="18" charset="0"/>
              </a:rPr>
              <a:t>Public Infrastructure</a:t>
            </a:r>
          </a:p>
          <a:p>
            <a:pPr marL="342900" indent="-342900">
              <a:buFont typeface="Arial" panose="020B0604020202020204" pitchFamily="34" charset="0"/>
              <a:buChar char="•"/>
            </a:pPr>
            <a:r>
              <a:rPr lang="en-US" sz="2400" dirty="0">
                <a:latin typeface="Georgia Pro" panose="02040502050405020303" pitchFamily="18" charset="0"/>
              </a:rPr>
              <a:t>Dread</a:t>
            </a:r>
          </a:p>
          <a:p>
            <a:pPr marL="800100" lvl="1" indent="-342900">
              <a:buFont typeface="Arial" panose="020B0604020202020204" pitchFamily="34" charset="0"/>
              <a:buChar char="•"/>
            </a:pPr>
            <a:r>
              <a:rPr lang="en-US" sz="2400" dirty="0">
                <a:latin typeface="Georgia Pro" panose="02040502050405020303" pitchFamily="18" charset="0"/>
              </a:rPr>
              <a:t>Corrosive AI</a:t>
            </a:r>
          </a:p>
          <a:p>
            <a:pPr marL="342900" indent="-342900">
              <a:buFont typeface="Arial" panose="020B0604020202020204" pitchFamily="34" charset="0"/>
              <a:buChar char="•"/>
            </a:pPr>
            <a:r>
              <a:rPr lang="en-US" sz="2400" dirty="0">
                <a:latin typeface="Georgia Pro" panose="02040502050405020303" pitchFamily="18" charset="0"/>
              </a:rPr>
              <a:t>Destroy</a:t>
            </a:r>
          </a:p>
          <a:p>
            <a:pPr marL="800100" lvl="1" indent="-342900">
              <a:buFont typeface="Arial" panose="020B0604020202020204" pitchFamily="34" charset="0"/>
              <a:buChar char="•"/>
            </a:pPr>
            <a:r>
              <a:rPr lang="en-US" sz="2400" dirty="0">
                <a:latin typeface="Georgia Pro" panose="02040502050405020303" pitchFamily="18" charset="0"/>
              </a:rPr>
              <a:t>Washington GPT</a:t>
            </a:r>
          </a:p>
          <a:p>
            <a:pPr marL="342900" indent="-342900">
              <a:buFont typeface="Arial" panose="020B0604020202020204" pitchFamily="34" charset="0"/>
              <a:buChar char="•"/>
            </a:pPr>
            <a:r>
              <a:rPr lang="en-US" sz="2400" dirty="0">
                <a:latin typeface="Georgia Pro" panose="02040502050405020303" pitchFamily="18" charset="0"/>
              </a:rPr>
              <a:t>Call to Action</a:t>
            </a:r>
            <a:endParaRPr lang="en-US" sz="4000" dirty="0">
              <a:latin typeface="Georgia Pro" panose="02040502050405020303" pitchFamily="18" charset="0"/>
            </a:endParaRPr>
          </a:p>
        </p:txBody>
      </p:sp>
    </p:spTree>
    <p:extLst>
      <p:ext uri="{BB962C8B-B14F-4D97-AF65-F5344CB8AC3E}">
        <p14:creationId xmlns:p14="http://schemas.microsoft.com/office/powerpoint/2010/main" val="1446674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A0CF630-B08E-9AAF-E113-55E1541CD5F3}"/>
              </a:ext>
            </a:extLst>
          </p:cNvPr>
          <p:cNvGrpSpPr/>
          <p:nvPr/>
        </p:nvGrpSpPr>
        <p:grpSpPr>
          <a:xfrm>
            <a:off x="0" y="521999"/>
            <a:ext cx="11751489" cy="584775"/>
            <a:chOff x="0" y="521999"/>
            <a:chExt cx="11751489" cy="584775"/>
          </a:xfrm>
        </p:grpSpPr>
        <p:cxnSp>
          <p:nvCxnSpPr>
            <p:cNvPr id="5" name="Straight Connector 4">
              <a:extLst>
                <a:ext uri="{FF2B5EF4-FFF2-40B4-BE49-F238E27FC236}">
                  <a16:creationId xmlns:a16="http://schemas.microsoft.com/office/drawing/2014/main" id="{61FE0712-DFC4-248B-58F6-C5FAC29EDC08}"/>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2421E98-E340-8DA6-EF3C-E7DEBA7E6C56}"/>
                </a:ext>
              </a:extLst>
            </p:cNvPr>
            <p:cNvSpPr txBox="1"/>
            <p:nvPr/>
          </p:nvSpPr>
          <p:spPr>
            <a:xfrm>
              <a:off x="5927459" y="521999"/>
              <a:ext cx="5824030" cy="584775"/>
            </a:xfrm>
            <a:prstGeom prst="rect">
              <a:avLst/>
            </a:prstGeom>
            <a:noFill/>
          </p:spPr>
          <p:txBody>
            <a:bodyPr wrap="none" rtlCol="0">
              <a:spAutoFit/>
            </a:bodyPr>
            <a:lstStyle/>
            <a:p>
              <a:pPr algn="r"/>
              <a:r>
                <a:rPr lang="en-US" sz="3200" b="1" dirty="0">
                  <a:latin typeface="Georgia Pro Cond Black" panose="02040502050405020303" pitchFamily="18" charset="0"/>
                </a:rPr>
                <a:t>AI is Not Coming…It’s Here</a:t>
              </a:r>
            </a:p>
          </p:txBody>
        </p:sp>
      </p:grpSp>
      <p:sp>
        <p:nvSpPr>
          <p:cNvPr id="3" name="Oval 2">
            <a:extLst>
              <a:ext uri="{FF2B5EF4-FFF2-40B4-BE49-F238E27FC236}">
                <a16:creationId xmlns:a16="http://schemas.microsoft.com/office/drawing/2014/main" id="{9EB681F6-5A4C-C846-D095-258A9050496B}"/>
              </a:ext>
            </a:extLst>
          </p:cNvPr>
          <p:cNvSpPr/>
          <p:nvPr/>
        </p:nvSpPr>
        <p:spPr>
          <a:xfrm rot="10800000">
            <a:off x="542924" y="814387"/>
            <a:ext cx="5229225" cy="5229225"/>
          </a:xfrm>
          <a:prstGeom prst="ellipse">
            <a:avLst/>
          </a:prstGeom>
          <a:blipFill dpi="0" rotWithShape="0">
            <a:blip r:embed="rId2" cstate="screen">
              <a:extLst>
                <a:ext uri="{28A0092B-C50C-407E-A947-70E740481C1C}">
                  <a14:useLocalDpi xmlns:a14="http://schemas.microsoft.com/office/drawing/2010/main"/>
                </a:ext>
              </a:extLst>
            </a:blip>
            <a:srcRect/>
            <a:stretch>
              <a:fillRect/>
            </a:stretch>
          </a:blipFill>
          <a:effectLst>
            <a:outerShdw blurRad="571500" dist="38100" dir="2700000" algn="tl" rotWithShape="0">
              <a:prstClr val="black">
                <a:alpha val="83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8386AF9-8624-0CA0-A83C-72B2880F977A}"/>
              </a:ext>
            </a:extLst>
          </p:cNvPr>
          <p:cNvSpPr txBox="1"/>
          <p:nvPr/>
        </p:nvSpPr>
        <p:spPr>
          <a:xfrm>
            <a:off x="6419853" y="2914650"/>
            <a:ext cx="5229223" cy="2677656"/>
          </a:xfrm>
          <a:prstGeom prst="rect">
            <a:avLst/>
          </a:prstGeom>
          <a:noFill/>
        </p:spPr>
        <p:txBody>
          <a:bodyPr wrap="square" rtlCol="0">
            <a:spAutoFit/>
          </a:bodyPr>
          <a:lstStyle/>
          <a:p>
            <a:r>
              <a:rPr lang="en-US" sz="2400" dirty="0">
                <a:latin typeface="Georgia Pro" panose="02040502050405020303" pitchFamily="18" charset="0"/>
              </a:rPr>
              <a:t>Generative AI and Unbounded AI is at maximum hype</a:t>
            </a:r>
          </a:p>
          <a:p>
            <a:endParaRPr lang="en-US" sz="2400" dirty="0">
              <a:latin typeface="Georgia Pro" panose="02040502050405020303" pitchFamily="18" charset="0"/>
            </a:endParaRPr>
          </a:p>
          <a:p>
            <a:r>
              <a:rPr lang="en-US" sz="2400" dirty="0">
                <a:latin typeface="Georgia Pro" panose="02040502050405020303" pitchFamily="18" charset="0"/>
              </a:rPr>
              <a:t>Machine Learning and AI techniques have already replaced deterministic programs: Search, music, fitness, cruise control</a:t>
            </a:r>
          </a:p>
        </p:txBody>
      </p:sp>
    </p:spTree>
    <p:extLst>
      <p:ext uri="{BB962C8B-B14F-4D97-AF65-F5344CB8AC3E}">
        <p14:creationId xmlns:p14="http://schemas.microsoft.com/office/powerpoint/2010/main" val="920735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497A2-19FC-AEDD-77C7-DA0BD0694D25}"/>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C741E7BD-CC42-94AA-B7F9-F2F4F2433DD8}"/>
              </a:ext>
            </a:extLst>
          </p:cNvPr>
          <p:cNvGrpSpPr/>
          <p:nvPr/>
        </p:nvGrpSpPr>
        <p:grpSpPr>
          <a:xfrm>
            <a:off x="0" y="521999"/>
            <a:ext cx="11756252" cy="584775"/>
            <a:chOff x="0" y="521999"/>
            <a:chExt cx="11756252" cy="584775"/>
          </a:xfrm>
        </p:grpSpPr>
        <p:cxnSp>
          <p:nvCxnSpPr>
            <p:cNvPr id="5" name="Straight Connector 4">
              <a:extLst>
                <a:ext uri="{FF2B5EF4-FFF2-40B4-BE49-F238E27FC236}">
                  <a16:creationId xmlns:a16="http://schemas.microsoft.com/office/drawing/2014/main" id="{CA65DECC-B402-1F8E-03AC-CB52D0127DF3}"/>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777F3CB-CD80-6C9F-4E94-3D3DA733E644}"/>
                </a:ext>
              </a:extLst>
            </p:cNvPr>
            <p:cNvSpPr txBox="1"/>
            <p:nvPr/>
          </p:nvSpPr>
          <p:spPr>
            <a:xfrm>
              <a:off x="6948525" y="521999"/>
              <a:ext cx="4807727" cy="584775"/>
            </a:xfrm>
            <a:prstGeom prst="rect">
              <a:avLst/>
            </a:prstGeom>
            <a:noFill/>
          </p:spPr>
          <p:txBody>
            <a:bodyPr wrap="none" rtlCol="0">
              <a:spAutoFit/>
            </a:bodyPr>
            <a:lstStyle/>
            <a:p>
              <a:pPr algn="r"/>
              <a:r>
                <a:rPr lang="en-US" sz="3200" b="1" dirty="0">
                  <a:latin typeface="Georgia Pro Cond Black" panose="02040502050405020303" pitchFamily="18" charset="0"/>
                </a:rPr>
                <a:t>Participating Agencies</a:t>
              </a:r>
            </a:p>
          </p:txBody>
        </p:sp>
      </p:grpSp>
      <p:sp>
        <p:nvSpPr>
          <p:cNvPr id="3" name="Oval 2">
            <a:extLst>
              <a:ext uri="{FF2B5EF4-FFF2-40B4-BE49-F238E27FC236}">
                <a16:creationId xmlns:a16="http://schemas.microsoft.com/office/drawing/2014/main" id="{B8608294-4553-16CE-323E-3CCD6F5A3B8D}"/>
              </a:ext>
            </a:extLst>
          </p:cNvPr>
          <p:cNvSpPr/>
          <p:nvPr/>
        </p:nvSpPr>
        <p:spPr>
          <a:xfrm rot="16200000">
            <a:off x="542924" y="814387"/>
            <a:ext cx="5229225" cy="5229225"/>
          </a:xfrm>
          <a:prstGeom prst="ellipse">
            <a:avLst/>
          </a:prstGeom>
          <a:blipFill dpi="0" rotWithShape="0">
            <a:blip r:embed="rId2" cstate="screen">
              <a:extLst>
                <a:ext uri="{28A0092B-C50C-407E-A947-70E740481C1C}">
                  <a14:useLocalDpi xmlns:a14="http://schemas.microsoft.com/office/drawing/2010/main"/>
                </a:ext>
              </a:extLst>
            </a:blip>
            <a:srcRect/>
            <a:stretch>
              <a:fillRect/>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4491453-FEBB-D43A-0810-8C985E699F9E}"/>
              </a:ext>
            </a:extLst>
          </p:cNvPr>
          <p:cNvSpPr txBox="1"/>
          <p:nvPr/>
        </p:nvSpPr>
        <p:spPr>
          <a:xfrm>
            <a:off x="6315073" y="1399161"/>
            <a:ext cx="5229223" cy="4708981"/>
          </a:xfrm>
          <a:prstGeom prst="rect">
            <a:avLst/>
          </a:prstGeom>
          <a:noFill/>
        </p:spPr>
        <p:txBody>
          <a:bodyPr wrap="square" rtlCol="0">
            <a:spAutoFit/>
          </a:bodyPr>
          <a:lstStyle/>
          <a:p>
            <a:pPr marL="342900" indent="-342900">
              <a:buFont typeface="Arial" panose="020B0604020202020204" pitchFamily="34" charset="0"/>
              <a:buChar char="•"/>
            </a:pPr>
            <a:r>
              <a:rPr lang="en-US" sz="2000" b="1" dirty="0">
                <a:latin typeface="Georgia Pro" panose="02040502050405020303" pitchFamily="18" charset="0"/>
              </a:rPr>
              <a:t>Texas</a:t>
            </a:r>
            <a:r>
              <a:rPr lang="en-US" sz="2000" dirty="0">
                <a:latin typeface="Georgia Pro" panose="02040502050405020303" pitchFamily="18" charset="0"/>
              </a:rPr>
              <a:t> State Libraries and Archive Commission</a:t>
            </a:r>
          </a:p>
          <a:p>
            <a:pPr marL="342900" indent="-342900">
              <a:buFont typeface="Arial" panose="020B0604020202020204" pitchFamily="34" charset="0"/>
              <a:buChar char="•"/>
            </a:pPr>
            <a:r>
              <a:rPr lang="en-US" sz="2000" b="1" dirty="0">
                <a:latin typeface="Georgia Pro" panose="02040502050405020303" pitchFamily="18" charset="0"/>
              </a:rPr>
              <a:t>Georgia</a:t>
            </a:r>
            <a:r>
              <a:rPr lang="en-US" sz="2000" dirty="0">
                <a:latin typeface="Georgia Pro" panose="02040502050405020303" pitchFamily="18" charset="0"/>
              </a:rPr>
              <a:t> Public Library Service</a:t>
            </a:r>
          </a:p>
          <a:p>
            <a:pPr marL="342900" indent="-342900">
              <a:buFont typeface="Arial" panose="020B0604020202020204" pitchFamily="34" charset="0"/>
              <a:buChar char="•"/>
            </a:pPr>
            <a:r>
              <a:rPr lang="en-US" sz="2000" dirty="0">
                <a:latin typeface="Georgia Pro" panose="02040502050405020303" pitchFamily="18" charset="0"/>
              </a:rPr>
              <a:t>State Library of </a:t>
            </a:r>
            <a:r>
              <a:rPr lang="en-US" sz="2000" b="1" dirty="0">
                <a:latin typeface="Georgia Pro" panose="02040502050405020303" pitchFamily="18" charset="0"/>
              </a:rPr>
              <a:t>Iowa</a:t>
            </a:r>
          </a:p>
          <a:p>
            <a:pPr marL="342900" indent="-342900">
              <a:buFont typeface="Arial" panose="020B0604020202020204" pitchFamily="34" charset="0"/>
              <a:buChar char="•"/>
            </a:pPr>
            <a:r>
              <a:rPr lang="en-US" sz="2000" b="1" dirty="0">
                <a:latin typeface="Georgia Pro" panose="02040502050405020303" pitchFamily="18" charset="0"/>
              </a:rPr>
              <a:t>New Jersey </a:t>
            </a:r>
            <a:r>
              <a:rPr lang="en-US" sz="2000" dirty="0">
                <a:latin typeface="Georgia Pro" panose="02040502050405020303" pitchFamily="18" charset="0"/>
              </a:rPr>
              <a:t>State Library</a:t>
            </a:r>
          </a:p>
          <a:p>
            <a:pPr marL="342900" indent="-342900">
              <a:buFont typeface="Arial" panose="020B0604020202020204" pitchFamily="34" charset="0"/>
              <a:buChar char="•"/>
            </a:pPr>
            <a:r>
              <a:rPr lang="en-US" sz="2000" b="1" dirty="0">
                <a:latin typeface="Georgia Pro" panose="02040502050405020303" pitchFamily="18" charset="0"/>
              </a:rPr>
              <a:t>Colorado</a:t>
            </a:r>
            <a:r>
              <a:rPr lang="en-US" sz="2000" dirty="0">
                <a:latin typeface="Georgia Pro" panose="02040502050405020303" pitchFamily="18" charset="0"/>
              </a:rPr>
              <a:t> State Library</a:t>
            </a:r>
          </a:p>
          <a:p>
            <a:pPr marL="342900" indent="-342900">
              <a:buFont typeface="Arial" panose="020B0604020202020204" pitchFamily="34" charset="0"/>
              <a:buChar char="•"/>
            </a:pPr>
            <a:r>
              <a:rPr lang="en-US" sz="2000" b="1" dirty="0">
                <a:latin typeface="Georgia Pro" panose="02040502050405020303" pitchFamily="18" charset="0"/>
              </a:rPr>
              <a:t>Washington</a:t>
            </a:r>
            <a:r>
              <a:rPr lang="en-US" sz="2000" dirty="0">
                <a:latin typeface="Georgia Pro" panose="02040502050405020303" pitchFamily="18" charset="0"/>
              </a:rPr>
              <a:t> State Library</a:t>
            </a:r>
          </a:p>
          <a:p>
            <a:pPr marL="342900" indent="-342900">
              <a:buFont typeface="Arial" panose="020B0604020202020204" pitchFamily="34" charset="0"/>
              <a:buChar char="•"/>
            </a:pPr>
            <a:r>
              <a:rPr lang="en-US" sz="2000" b="1" dirty="0">
                <a:latin typeface="Georgia Pro" panose="02040502050405020303" pitchFamily="18" charset="0"/>
              </a:rPr>
              <a:t>Hawaii</a:t>
            </a:r>
            <a:r>
              <a:rPr lang="en-US" sz="2000" dirty="0">
                <a:latin typeface="Georgia Pro" panose="02040502050405020303" pitchFamily="18" charset="0"/>
              </a:rPr>
              <a:t> State Public Library System</a:t>
            </a:r>
          </a:p>
          <a:p>
            <a:pPr marL="342900" indent="-342900">
              <a:buFont typeface="Arial" panose="020B0604020202020204" pitchFamily="34" charset="0"/>
              <a:buChar char="•"/>
            </a:pPr>
            <a:r>
              <a:rPr lang="en-US" sz="2000" b="1" dirty="0">
                <a:latin typeface="Georgia Pro" panose="02040502050405020303" pitchFamily="18" charset="0"/>
              </a:rPr>
              <a:t>Delaware</a:t>
            </a:r>
            <a:r>
              <a:rPr lang="en-US" sz="2000" dirty="0">
                <a:latin typeface="Georgia Pro" panose="02040502050405020303" pitchFamily="18" charset="0"/>
              </a:rPr>
              <a:t> Division of Libraries</a:t>
            </a:r>
          </a:p>
          <a:p>
            <a:pPr marL="342900" indent="-342900">
              <a:buFont typeface="Arial" panose="020B0604020202020204" pitchFamily="34" charset="0"/>
              <a:buChar char="•"/>
            </a:pPr>
            <a:r>
              <a:rPr lang="en-US" sz="2000" b="1" dirty="0">
                <a:latin typeface="Georgia Pro" panose="02040502050405020303" pitchFamily="18" charset="0"/>
              </a:rPr>
              <a:t>New York </a:t>
            </a:r>
            <a:r>
              <a:rPr lang="en-US" sz="2000" dirty="0">
                <a:latin typeface="Georgia Pro" panose="02040502050405020303" pitchFamily="18" charset="0"/>
              </a:rPr>
              <a:t>State Library</a:t>
            </a:r>
          </a:p>
          <a:p>
            <a:pPr marL="342900" indent="-342900">
              <a:buFont typeface="Arial" panose="020B0604020202020204" pitchFamily="34" charset="0"/>
              <a:buChar char="•"/>
            </a:pPr>
            <a:r>
              <a:rPr lang="en-US" sz="2000" dirty="0">
                <a:latin typeface="Georgia Pro" panose="02040502050405020303" pitchFamily="18" charset="0"/>
              </a:rPr>
              <a:t>State Library of </a:t>
            </a:r>
            <a:r>
              <a:rPr lang="en-US" sz="2000" b="1" dirty="0">
                <a:latin typeface="Georgia Pro" panose="02040502050405020303" pitchFamily="18" charset="0"/>
              </a:rPr>
              <a:t>North Carolina</a:t>
            </a:r>
          </a:p>
          <a:p>
            <a:pPr marL="342900" indent="-342900">
              <a:buFont typeface="Arial" panose="020B0604020202020204" pitchFamily="34" charset="0"/>
              <a:buChar char="•"/>
            </a:pPr>
            <a:r>
              <a:rPr lang="en-US" sz="2000" b="1" dirty="0">
                <a:latin typeface="Georgia Pro" panose="02040502050405020303" pitchFamily="18" charset="0"/>
              </a:rPr>
              <a:t>Arizona</a:t>
            </a:r>
            <a:r>
              <a:rPr lang="en-US" sz="2000" dirty="0">
                <a:latin typeface="Georgia Pro" panose="02040502050405020303" pitchFamily="18" charset="0"/>
              </a:rPr>
              <a:t> State Library</a:t>
            </a:r>
          </a:p>
          <a:p>
            <a:pPr marL="342900" indent="-342900">
              <a:buFont typeface="Arial" panose="020B0604020202020204" pitchFamily="34" charset="0"/>
              <a:buChar char="•"/>
            </a:pPr>
            <a:r>
              <a:rPr lang="en-US" sz="2000" b="1" dirty="0">
                <a:latin typeface="Georgia Pro" panose="02040502050405020303" pitchFamily="18" charset="0"/>
              </a:rPr>
              <a:t>Tennessee</a:t>
            </a:r>
            <a:r>
              <a:rPr lang="en-US" sz="2000" dirty="0">
                <a:latin typeface="Georgia Pro" panose="02040502050405020303" pitchFamily="18" charset="0"/>
              </a:rPr>
              <a:t> State Library and Archives</a:t>
            </a:r>
          </a:p>
          <a:p>
            <a:pPr marL="342900" indent="-342900">
              <a:buFont typeface="Arial" panose="020B0604020202020204" pitchFamily="34" charset="0"/>
              <a:buChar char="•"/>
            </a:pPr>
            <a:r>
              <a:rPr lang="en-US" sz="2000" dirty="0">
                <a:latin typeface="Georgia Pro" panose="02040502050405020303" pitchFamily="18" charset="0"/>
              </a:rPr>
              <a:t>Library of </a:t>
            </a:r>
            <a:r>
              <a:rPr lang="en-US" sz="2000" b="1" dirty="0">
                <a:latin typeface="Georgia Pro" panose="02040502050405020303" pitchFamily="18" charset="0"/>
              </a:rPr>
              <a:t>Michigan</a:t>
            </a:r>
          </a:p>
          <a:p>
            <a:pPr marL="342900" indent="-342900">
              <a:buFont typeface="Arial" panose="020B0604020202020204" pitchFamily="34" charset="0"/>
              <a:buChar char="•"/>
            </a:pPr>
            <a:r>
              <a:rPr lang="en-US" sz="2000" dirty="0">
                <a:latin typeface="Georgia Pro" panose="02040502050405020303" pitchFamily="18" charset="0"/>
              </a:rPr>
              <a:t>State Library of </a:t>
            </a:r>
            <a:r>
              <a:rPr lang="en-US" sz="2000" b="1" dirty="0">
                <a:latin typeface="Georgia Pro" panose="02040502050405020303" pitchFamily="18" charset="0"/>
              </a:rPr>
              <a:t>Ohio</a:t>
            </a:r>
          </a:p>
        </p:txBody>
      </p:sp>
    </p:spTree>
    <p:extLst>
      <p:ext uri="{BB962C8B-B14F-4D97-AF65-F5344CB8AC3E}">
        <p14:creationId xmlns:p14="http://schemas.microsoft.com/office/powerpoint/2010/main" val="2972635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D39AB3-DD0B-948D-24C2-D17FEB58D34E}"/>
              </a:ext>
            </a:extLst>
          </p:cNvPr>
          <p:cNvSpPr txBox="1"/>
          <p:nvPr/>
        </p:nvSpPr>
        <p:spPr>
          <a:xfrm>
            <a:off x="6419853" y="1569326"/>
            <a:ext cx="5229223" cy="1200329"/>
          </a:xfrm>
          <a:prstGeom prst="rect">
            <a:avLst/>
          </a:prstGeom>
          <a:noFill/>
        </p:spPr>
        <p:txBody>
          <a:bodyPr wrap="square" rtlCol="0">
            <a:spAutoFit/>
          </a:bodyPr>
          <a:lstStyle/>
          <a:p>
            <a:r>
              <a:rPr lang="en-US" sz="2400" dirty="0">
                <a:latin typeface="Georgia Pro" panose="02040502050405020303" pitchFamily="18" charset="0"/>
              </a:rPr>
              <a:t>To better equip state library agencies to proactively respond to the opportunities and perils in AI.</a:t>
            </a:r>
          </a:p>
        </p:txBody>
      </p:sp>
      <p:grpSp>
        <p:nvGrpSpPr>
          <p:cNvPr id="8" name="Group 7">
            <a:extLst>
              <a:ext uri="{FF2B5EF4-FFF2-40B4-BE49-F238E27FC236}">
                <a16:creationId xmlns:a16="http://schemas.microsoft.com/office/drawing/2014/main" id="{C2C43ED5-84B3-2516-9A89-6ADF5E7E6410}"/>
              </a:ext>
            </a:extLst>
          </p:cNvPr>
          <p:cNvGrpSpPr/>
          <p:nvPr/>
        </p:nvGrpSpPr>
        <p:grpSpPr>
          <a:xfrm>
            <a:off x="0" y="521999"/>
            <a:ext cx="11751489" cy="584775"/>
            <a:chOff x="0" y="521999"/>
            <a:chExt cx="11751489" cy="584775"/>
          </a:xfrm>
        </p:grpSpPr>
        <p:cxnSp>
          <p:nvCxnSpPr>
            <p:cNvPr id="7" name="Straight Connector 6">
              <a:extLst>
                <a:ext uri="{FF2B5EF4-FFF2-40B4-BE49-F238E27FC236}">
                  <a16:creationId xmlns:a16="http://schemas.microsoft.com/office/drawing/2014/main" id="{ECCA44FB-AB05-31C4-ED78-5EF66A83897F}"/>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9A4D3F5-B689-7451-8BA1-5119A8478456}"/>
                </a:ext>
              </a:extLst>
            </p:cNvPr>
            <p:cNvSpPr txBox="1"/>
            <p:nvPr/>
          </p:nvSpPr>
          <p:spPr>
            <a:xfrm>
              <a:off x="10387013" y="521999"/>
              <a:ext cx="1364476" cy="584775"/>
            </a:xfrm>
            <a:prstGeom prst="rect">
              <a:avLst/>
            </a:prstGeom>
            <a:noFill/>
          </p:spPr>
          <p:txBody>
            <a:bodyPr wrap="none" rtlCol="0">
              <a:spAutoFit/>
            </a:bodyPr>
            <a:lstStyle/>
            <a:p>
              <a:r>
                <a:rPr lang="en-US" sz="3200" b="1" dirty="0">
                  <a:latin typeface="Georgia Pro Cond Black" panose="02040502050405020303" pitchFamily="18" charset="0"/>
                </a:rPr>
                <a:t>GOAL</a:t>
              </a:r>
            </a:p>
          </p:txBody>
        </p:sp>
      </p:grpSp>
      <p:sp>
        <p:nvSpPr>
          <p:cNvPr id="2" name="TextBox 1">
            <a:extLst>
              <a:ext uri="{FF2B5EF4-FFF2-40B4-BE49-F238E27FC236}">
                <a16:creationId xmlns:a16="http://schemas.microsoft.com/office/drawing/2014/main" id="{C1E3A34D-3FFF-FCFF-8254-28EC96228038}"/>
              </a:ext>
            </a:extLst>
          </p:cNvPr>
          <p:cNvSpPr txBox="1"/>
          <p:nvPr/>
        </p:nvSpPr>
        <p:spPr>
          <a:xfrm>
            <a:off x="6419853" y="2914650"/>
            <a:ext cx="5229223" cy="1200329"/>
          </a:xfrm>
          <a:prstGeom prst="rect">
            <a:avLst/>
          </a:prstGeom>
          <a:noFill/>
        </p:spPr>
        <p:txBody>
          <a:bodyPr wrap="square" rtlCol="0">
            <a:spAutoFit/>
          </a:bodyPr>
          <a:lstStyle/>
          <a:p>
            <a:r>
              <a:rPr lang="en-US" sz="2400" dirty="0">
                <a:latin typeface="Georgia Pro" panose="02040502050405020303" pitchFamily="18" charset="0"/>
              </a:rPr>
              <a:t>To provide insight, and participant-specific ideas for projects and applications</a:t>
            </a:r>
          </a:p>
        </p:txBody>
      </p:sp>
      <p:sp>
        <p:nvSpPr>
          <p:cNvPr id="6" name="TextBox 5">
            <a:extLst>
              <a:ext uri="{FF2B5EF4-FFF2-40B4-BE49-F238E27FC236}">
                <a16:creationId xmlns:a16="http://schemas.microsoft.com/office/drawing/2014/main" id="{E49C9176-B135-BFCD-A473-2BE9CE7865CF}"/>
              </a:ext>
            </a:extLst>
          </p:cNvPr>
          <p:cNvSpPr txBox="1"/>
          <p:nvPr/>
        </p:nvSpPr>
        <p:spPr>
          <a:xfrm>
            <a:off x="6419853" y="4259974"/>
            <a:ext cx="5229223" cy="1569660"/>
          </a:xfrm>
          <a:prstGeom prst="rect">
            <a:avLst/>
          </a:prstGeom>
          <a:noFill/>
        </p:spPr>
        <p:txBody>
          <a:bodyPr wrap="square" rtlCol="0">
            <a:spAutoFit/>
          </a:bodyPr>
          <a:lstStyle/>
          <a:p>
            <a:r>
              <a:rPr lang="en-US" sz="2400" dirty="0">
                <a:latin typeface="Georgia Pro" panose="02040502050405020303" pitchFamily="18" charset="0"/>
              </a:rPr>
              <a:t>To better position state library agencies in growing efforts for AI workforce development, and in their own outreach and support missions.</a:t>
            </a:r>
          </a:p>
        </p:txBody>
      </p:sp>
      <p:sp>
        <p:nvSpPr>
          <p:cNvPr id="9" name="Oval 8">
            <a:extLst>
              <a:ext uri="{FF2B5EF4-FFF2-40B4-BE49-F238E27FC236}">
                <a16:creationId xmlns:a16="http://schemas.microsoft.com/office/drawing/2014/main" id="{08B5A208-8838-EF8C-163E-5B1928A1F641}"/>
              </a:ext>
            </a:extLst>
          </p:cNvPr>
          <p:cNvSpPr/>
          <p:nvPr/>
        </p:nvSpPr>
        <p:spPr>
          <a:xfrm>
            <a:off x="542924" y="814386"/>
            <a:ext cx="5229225" cy="5229225"/>
          </a:xfrm>
          <a:prstGeom prst="ellipse">
            <a:avLst/>
          </a:prstGeom>
          <a:blipFill dpi="0" rotWithShape="0">
            <a:blip r:embed="rId2" cstate="screen">
              <a:extLst>
                <a:ext uri="{28A0092B-C50C-407E-A947-70E740481C1C}">
                  <a14:useLocalDpi xmlns:a14="http://schemas.microsoft.com/office/drawing/2010/main"/>
                </a:ext>
              </a:extLst>
            </a:blip>
            <a:srcRect/>
            <a:stretch>
              <a:fillRect/>
            </a:stretch>
          </a:blipFill>
          <a:effectLst>
            <a:outerShdw blurRad="571500" dist="38100" dir="2700000" algn="tl" rotWithShape="0">
              <a:prstClr val="black">
                <a:alpha val="83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1198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A043-0DDB-C543-4CDB-B8828F95D9F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6091CAB-B39D-B25C-C513-10ADEEAAA88A}"/>
              </a:ext>
            </a:extLst>
          </p:cNvPr>
          <p:cNvGrpSpPr/>
          <p:nvPr/>
        </p:nvGrpSpPr>
        <p:grpSpPr>
          <a:xfrm>
            <a:off x="0" y="521999"/>
            <a:ext cx="11756252" cy="584775"/>
            <a:chOff x="0" y="521999"/>
            <a:chExt cx="11756252" cy="584775"/>
          </a:xfrm>
        </p:grpSpPr>
        <p:cxnSp>
          <p:nvCxnSpPr>
            <p:cNvPr id="5" name="Straight Connector 4">
              <a:extLst>
                <a:ext uri="{FF2B5EF4-FFF2-40B4-BE49-F238E27FC236}">
                  <a16:creationId xmlns:a16="http://schemas.microsoft.com/office/drawing/2014/main" id="{192EEF63-F993-C4D2-099B-394B0469DAB1}"/>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98535E8-7B81-3DBC-F440-5FC76295F388}"/>
                </a:ext>
              </a:extLst>
            </p:cNvPr>
            <p:cNvSpPr txBox="1"/>
            <p:nvPr/>
          </p:nvSpPr>
          <p:spPr>
            <a:xfrm>
              <a:off x="6161451" y="521999"/>
              <a:ext cx="5594801" cy="584775"/>
            </a:xfrm>
            <a:prstGeom prst="rect">
              <a:avLst/>
            </a:prstGeom>
            <a:noFill/>
          </p:spPr>
          <p:txBody>
            <a:bodyPr wrap="none" rtlCol="0">
              <a:spAutoFit/>
            </a:bodyPr>
            <a:lstStyle/>
            <a:p>
              <a:pPr algn="r"/>
              <a:r>
                <a:rPr lang="en-US" sz="3200" b="1" dirty="0">
                  <a:latin typeface="Georgia Pro Cond Black" panose="02040502050405020303" pitchFamily="18" charset="0"/>
                </a:rPr>
                <a:t>Conversation and Strategy</a:t>
              </a:r>
            </a:p>
          </p:txBody>
        </p:sp>
      </p:grpSp>
      <p:sp>
        <p:nvSpPr>
          <p:cNvPr id="3" name="Oval 2">
            <a:extLst>
              <a:ext uri="{FF2B5EF4-FFF2-40B4-BE49-F238E27FC236}">
                <a16:creationId xmlns:a16="http://schemas.microsoft.com/office/drawing/2014/main" id="{4CFF6F6B-5B76-145D-1149-C06624A71CEE}"/>
              </a:ext>
            </a:extLst>
          </p:cNvPr>
          <p:cNvSpPr/>
          <p:nvPr/>
        </p:nvSpPr>
        <p:spPr>
          <a:xfrm rot="2700000">
            <a:off x="542924" y="814387"/>
            <a:ext cx="5229225" cy="5229225"/>
          </a:xfrm>
          <a:prstGeom prst="ellipse">
            <a:avLst/>
          </a:prstGeom>
          <a:blipFill dpi="0" rotWithShape="0">
            <a:blip r:embed="rId2" cstate="screen">
              <a:extLst>
                <a:ext uri="{28A0092B-C50C-407E-A947-70E740481C1C}">
                  <a14:useLocalDpi xmlns:a14="http://schemas.microsoft.com/office/drawing/2010/main"/>
                </a:ext>
              </a:extLst>
            </a:blip>
            <a:srcRect/>
            <a:stretch>
              <a:fillRect/>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B081BCF-6A06-0A47-2BE2-DED66E880744}"/>
              </a:ext>
            </a:extLst>
          </p:cNvPr>
          <p:cNvSpPr txBox="1"/>
          <p:nvPr/>
        </p:nvSpPr>
        <p:spPr>
          <a:xfrm>
            <a:off x="6419853" y="2914650"/>
            <a:ext cx="5229223" cy="2585323"/>
          </a:xfrm>
          <a:prstGeom prst="rect">
            <a:avLst/>
          </a:prstGeom>
          <a:noFill/>
        </p:spPr>
        <p:txBody>
          <a:bodyPr wrap="square" rtlCol="0">
            <a:spAutoFit/>
          </a:bodyPr>
          <a:lstStyle/>
          <a:p>
            <a:r>
              <a:rPr lang="en-US" sz="2400" dirty="0">
                <a:latin typeface="Georgia Pro" panose="02040502050405020303" pitchFamily="18" charset="0"/>
              </a:rPr>
              <a:t>Tying to Strategic Priorities:</a:t>
            </a:r>
          </a:p>
          <a:p>
            <a:pPr marL="342900" indent="-342900">
              <a:buFont typeface="Arial" panose="020B0604020202020204" pitchFamily="34" charset="0"/>
              <a:buChar char="•"/>
            </a:pPr>
            <a:r>
              <a:rPr lang="en-US" sz="2400" dirty="0">
                <a:latin typeface="Georgia Pro" panose="02040502050405020303" pitchFamily="18" charset="0"/>
              </a:rPr>
              <a:t>Strategic plans</a:t>
            </a:r>
          </a:p>
          <a:p>
            <a:pPr marL="800100" lvl="1" indent="-342900">
              <a:buFont typeface="Arial" panose="020B0604020202020204" pitchFamily="34" charset="0"/>
              <a:buChar char="•"/>
            </a:pPr>
            <a:r>
              <a:rPr lang="en-US" sz="2400" dirty="0">
                <a:latin typeface="Georgia Pro" panose="02040502050405020303" pitchFamily="18" charset="0"/>
              </a:rPr>
              <a:t>LSTA</a:t>
            </a:r>
          </a:p>
          <a:p>
            <a:pPr marL="800100" lvl="1" indent="-342900">
              <a:buFont typeface="Arial" panose="020B0604020202020204" pitchFamily="34" charset="0"/>
              <a:buChar char="•"/>
            </a:pPr>
            <a:r>
              <a:rPr lang="en-US" sz="2400" dirty="0">
                <a:latin typeface="Georgia Pro" panose="02040502050405020303" pitchFamily="18" charset="0"/>
              </a:rPr>
              <a:t>SLA</a:t>
            </a:r>
          </a:p>
          <a:p>
            <a:pPr marL="800100" lvl="1" indent="-342900">
              <a:buFont typeface="Arial" panose="020B0604020202020204" pitchFamily="34" charset="0"/>
              <a:buChar char="•"/>
            </a:pPr>
            <a:r>
              <a:rPr lang="en-US" sz="2400" dirty="0">
                <a:latin typeface="Georgia Pro" panose="02040502050405020303" pitchFamily="18" charset="0"/>
              </a:rPr>
              <a:t>State</a:t>
            </a:r>
          </a:p>
          <a:p>
            <a:pPr marL="342900" indent="-342900">
              <a:buFont typeface="Arial" panose="020B0604020202020204" pitchFamily="34" charset="0"/>
              <a:buChar char="•"/>
            </a:pPr>
            <a:r>
              <a:rPr lang="en-US" sz="2400" dirty="0">
                <a:latin typeface="Georgia Pro" panose="02040502050405020303" pitchFamily="18" charset="0"/>
              </a:rPr>
              <a:t>Unique to each participants</a:t>
            </a:r>
          </a:p>
          <a:p>
            <a:pPr marL="342900" indent="-342900">
              <a:buFont typeface="Arial" panose="020B0604020202020204" pitchFamily="34" charset="0"/>
              <a:buChar char="•"/>
            </a:pPr>
            <a:endParaRPr lang="en-US" dirty="0">
              <a:latin typeface="Georgia Pro" panose="02040502050405020303" pitchFamily="18" charset="0"/>
            </a:endParaRPr>
          </a:p>
        </p:txBody>
      </p:sp>
    </p:spTree>
    <p:extLst>
      <p:ext uri="{BB962C8B-B14F-4D97-AF65-F5344CB8AC3E}">
        <p14:creationId xmlns:p14="http://schemas.microsoft.com/office/powerpoint/2010/main" val="330163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A043-0DDB-C543-4CDB-B8828F95D9F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6091CAB-B39D-B25C-C513-10ADEEAAA88A}"/>
              </a:ext>
            </a:extLst>
          </p:cNvPr>
          <p:cNvGrpSpPr/>
          <p:nvPr/>
        </p:nvGrpSpPr>
        <p:grpSpPr>
          <a:xfrm>
            <a:off x="0" y="521999"/>
            <a:ext cx="11756252" cy="584775"/>
            <a:chOff x="0" y="521999"/>
            <a:chExt cx="11756252" cy="584775"/>
          </a:xfrm>
        </p:grpSpPr>
        <p:cxnSp>
          <p:nvCxnSpPr>
            <p:cNvPr id="5" name="Straight Connector 4">
              <a:extLst>
                <a:ext uri="{FF2B5EF4-FFF2-40B4-BE49-F238E27FC236}">
                  <a16:creationId xmlns:a16="http://schemas.microsoft.com/office/drawing/2014/main" id="{192EEF63-F993-C4D2-099B-394B0469DAB1}"/>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98535E8-7B81-3DBC-F440-5FC76295F388}"/>
                </a:ext>
              </a:extLst>
            </p:cNvPr>
            <p:cNvSpPr txBox="1"/>
            <p:nvPr/>
          </p:nvSpPr>
          <p:spPr>
            <a:xfrm>
              <a:off x="6767386" y="521999"/>
              <a:ext cx="4988866" cy="584775"/>
            </a:xfrm>
            <a:prstGeom prst="rect">
              <a:avLst/>
            </a:prstGeom>
            <a:noFill/>
          </p:spPr>
          <p:txBody>
            <a:bodyPr wrap="none" rtlCol="0">
              <a:spAutoFit/>
            </a:bodyPr>
            <a:lstStyle/>
            <a:p>
              <a:pPr algn="r"/>
              <a:r>
                <a:rPr lang="en-US" sz="3200" b="1" dirty="0">
                  <a:latin typeface="Georgia Pro Cond Black" panose="02040502050405020303" pitchFamily="18" charset="0"/>
                </a:rPr>
                <a:t>Structure Conversation</a:t>
              </a:r>
            </a:p>
          </p:txBody>
        </p:sp>
      </p:grpSp>
      <p:sp>
        <p:nvSpPr>
          <p:cNvPr id="3" name="Oval 2">
            <a:extLst>
              <a:ext uri="{FF2B5EF4-FFF2-40B4-BE49-F238E27FC236}">
                <a16:creationId xmlns:a16="http://schemas.microsoft.com/office/drawing/2014/main" id="{4CFF6F6B-5B76-145D-1149-C06624A71CEE}"/>
              </a:ext>
            </a:extLst>
          </p:cNvPr>
          <p:cNvSpPr/>
          <p:nvPr/>
        </p:nvSpPr>
        <p:spPr>
          <a:xfrm rot="5400000">
            <a:off x="542924" y="814387"/>
            <a:ext cx="5229225" cy="5229225"/>
          </a:xfrm>
          <a:prstGeom prst="ellipse">
            <a:avLst/>
          </a:prstGeom>
          <a:blipFill dpi="0" rotWithShape="0">
            <a:blip r:embed="rId2" cstate="screen">
              <a:extLst>
                <a:ext uri="{28A0092B-C50C-407E-A947-70E740481C1C}">
                  <a14:useLocalDpi xmlns:a14="http://schemas.microsoft.com/office/drawing/2010/main"/>
                </a:ext>
              </a:extLst>
            </a:blip>
            <a:srcRect/>
            <a:stretch>
              <a:fillRect/>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EC4422B-FE79-C3B5-7E3C-2F8E83C723A2}"/>
              </a:ext>
            </a:extLst>
          </p:cNvPr>
          <p:cNvSpPr txBox="1"/>
          <p:nvPr/>
        </p:nvSpPr>
        <p:spPr>
          <a:xfrm>
            <a:off x="6522266" y="1897394"/>
            <a:ext cx="5229223" cy="3508653"/>
          </a:xfrm>
          <a:prstGeom prst="rect">
            <a:avLst/>
          </a:prstGeom>
          <a:noFill/>
        </p:spPr>
        <p:txBody>
          <a:bodyPr wrap="square" rtlCol="0">
            <a:spAutoFit/>
          </a:bodyPr>
          <a:lstStyle/>
          <a:p>
            <a:r>
              <a:rPr lang="en-US" sz="6000" dirty="0">
                <a:latin typeface="Georgia Pro" panose="02040502050405020303" pitchFamily="18" charset="0"/>
              </a:rPr>
              <a:t>DREAM</a:t>
            </a:r>
          </a:p>
          <a:p>
            <a:r>
              <a:rPr lang="en-US" sz="6000" dirty="0">
                <a:latin typeface="Georgia Pro" panose="02040502050405020303" pitchFamily="18" charset="0"/>
              </a:rPr>
              <a:t>DREAD</a:t>
            </a:r>
          </a:p>
          <a:p>
            <a:r>
              <a:rPr lang="en-US" sz="6000" dirty="0">
                <a:latin typeface="Georgia Pro" panose="02040502050405020303" pitchFamily="18" charset="0"/>
              </a:rPr>
              <a:t>DESTROY</a:t>
            </a:r>
          </a:p>
          <a:p>
            <a:r>
              <a:rPr lang="en-US" sz="2400" dirty="0">
                <a:latin typeface="Georgia Pro" panose="02040502050405020303" pitchFamily="18" charset="0"/>
              </a:rPr>
              <a:t>*Stacey A. Aldrich, Hawaii</a:t>
            </a:r>
            <a:endParaRPr lang="en-US" dirty="0">
              <a:latin typeface="Georgia Pro" panose="02040502050405020303" pitchFamily="18" charset="0"/>
            </a:endParaRPr>
          </a:p>
          <a:p>
            <a:pPr marL="342900" indent="-342900">
              <a:buFont typeface="Arial" panose="020B0604020202020204" pitchFamily="34" charset="0"/>
              <a:buChar char="•"/>
            </a:pPr>
            <a:endParaRPr lang="en-US" dirty="0">
              <a:latin typeface="Georgia Pro" panose="02040502050405020303" pitchFamily="18" charset="0"/>
            </a:endParaRPr>
          </a:p>
        </p:txBody>
      </p:sp>
    </p:spTree>
    <p:extLst>
      <p:ext uri="{BB962C8B-B14F-4D97-AF65-F5344CB8AC3E}">
        <p14:creationId xmlns:p14="http://schemas.microsoft.com/office/powerpoint/2010/main" val="36845129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0" name="Rectangle 103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2" name="Picture 8">
            <a:extLst>
              <a:ext uri="{FF2B5EF4-FFF2-40B4-BE49-F238E27FC236}">
                <a16:creationId xmlns:a16="http://schemas.microsoft.com/office/drawing/2014/main" id="{D49D4EE5-B9B3-A83F-781F-6872DD116CD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522358"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2" name="Rectangle 104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7AECB6-6A4A-C8AD-B208-F6F1CC98B701}"/>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b="1" dirty="0">
                <a:latin typeface="Georgia Pro Black" panose="02040502050405020303" pitchFamily="18" charset="0"/>
              </a:rPr>
              <a:t>Dream</a:t>
            </a:r>
          </a:p>
        </p:txBody>
      </p:sp>
      <p:sp>
        <p:nvSpPr>
          <p:cNvPr id="3" name="Text Placeholder 2">
            <a:extLst>
              <a:ext uri="{FF2B5EF4-FFF2-40B4-BE49-F238E27FC236}">
                <a16:creationId xmlns:a16="http://schemas.microsoft.com/office/drawing/2014/main" id="{D83A35EE-86F8-2927-E624-A7B4986227A6}"/>
              </a:ext>
            </a:extLst>
          </p:cNvPr>
          <p:cNvSpPr>
            <a:spLocks noGrp="1"/>
          </p:cNvSpPr>
          <p:nvPr>
            <p:ph type="body" idx="1"/>
          </p:nvPr>
        </p:nvSpPr>
        <p:spPr>
          <a:xfrm>
            <a:off x="952229" y="4629234"/>
            <a:ext cx="3973386" cy="1485319"/>
          </a:xfrm>
          <a:noFill/>
        </p:spPr>
        <p:txBody>
          <a:bodyPr vert="horz" lIns="91440" tIns="45720" rIns="91440" bIns="45720" rtlCol="0">
            <a:normAutofit/>
          </a:bodyPr>
          <a:lstStyle/>
          <a:p>
            <a:endParaRPr lang="en-US">
              <a:solidFill>
                <a:schemeClr val="tx1"/>
              </a:solidFill>
            </a:endParaRPr>
          </a:p>
        </p:txBody>
      </p:sp>
    </p:spTree>
    <p:extLst>
      <p:ext uri="{BB962C8B-B14F-4D97-AF65-F5344CB8AC3E}">
        <p14:creationId xmlns:p14="http://schemas.microsoft.com/office/powerpoint/2010/main" val="5378997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A043-0DDB-C543-4CDB-B8828F95D9F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6091CAB-B39D-B25C-C513-10ADEEAAA88A}"/>
              </a:ext>
            </a:extLst>
          </p:cNvPr>
          <p:cNvGrpSpPr/>
          <p:nvPr/>
        </p:nvGrpSpPr>
        <p:grpSpPr>
          <a:xfrm>
            <a:off x="0" y="521999"/>
            <a:ext cx="11756252" cy="584775"/>
            <a:chOff x="0" y="521999"/>
            <a:chExt cx="11756252" cy="584775"/>
          </a:xfrm>
        </p:grpSpPr>
        <p:cxnSp>
          <p:nvCxnSpPr>
            <p:cNvPr id="5" name="Straight Connector 4">
              <a:extLst>
                <a:ext uri="{FF2B5EF4-FFF2-40B4-BE49-F238E27FC236}">
                  <a16:creationId xmlns:a16="http://schemas.microsoft.com/office/drawing/2014/main" id="{192EEF63-F993-C4D2-099B-394B0469DAB1}"/>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98535E8-7B81-3DBC-F440-5FC76295F388}"/>
                </a:ext>
              </a:extLst>
            </p:cNvPr>
            <p:cNvSpPr txBox="1"/>
            <p:nvPr/>
          </p:nvSpPr>
          <p:spPr>
            <a:xfrm>
              <a:off x="6198320" y="521999"/>
              <a:ext cx="5557932" cy="584775"/>
            </a:xfrm>
            <a:prstGeom prst="rect">
              <a:avLst/>
            </a:prstGeom>
            <a:noFill/>
          </p:spPr>
          <p:txBody>
            <a:bodyPr wrap="none" rtlCol="0">
              <a:spAutoFit/>
            </a:bodyPr>
            <a:lstStyle/>
            <a:p>
              <a:pPr algn="r"/>
              <a:r>
                <a:rPr lang="en-US" sz="3200" b="1" dirty="0">
                  <a:latin typeface="Georgia Pro Cond Black" panose="02040502050405020303" pitchFamily="18" charset="0"/>
                </a:rPr>
                <a:t>A Public AI Infrastructure</a:t>
              </a:r>
            </a:p>
          </p:txBody>
        </p:sp>
      </p:grpSp>
      <p:sp>
        <p:nvSpPr>
          <p:cNvPr id="7" name="Oval 6">
            <a:extLst>
              <a:ext uri="{FF2B5EF4-FFF2-40B4-BE49-F238E27FC236}">
                <a16:creationId xmlns:a16="http://schemas.microsoft.com/office/drawing/2014/main" id="{FEF411C1-E9D2-05E7-7E6B-2463DA686E6E}"/>
              </a:ext>
            </a:extLst>
          </p:cNvPr>
          <p:cNvSpPr/>
          <p:nvPr/>
        </p:nvSpPr>
        <p:spPr>
          <a:xfrm>
            <a:off x="542924" y="814386"/>
            <a:ext cx="5229225" cy="5229225"/>
          </a:xfrm>
          <a:prstGeom prst="ellipse">
            <a:avLst/>
          </a:prstGeom>
          <a:blipFill dpi="0" rotWithShape="1">
            <a:blip r:embed="rId2" cstate="screen">
              <a:extLst>
                <a:ext uri="{28A0092B-C50C-407E-A947-70E740481C1C}">
                  <a14:useLocalDpi xmlns:a14="http://schemas.microsoft.com/office/drawing/2010/main"/>
                </a:ext>
              </a:extLst>
            </a:blip>
            <a:srcRect/>
            <a:stretch>
              <a:fillRect/>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B081BCF-6A06-0A47-2BE2-DED66E880744}"/>
              </a:ext>
            </a:extLst>
          </p:cNvPr>
          <p:cNvSpPr txBox="1"/>
          <p:nvPr/>
        </p:nvSpPr>
        <p:spPr>
          <a:xfrm>
            <a:off x="6419853" y="2039204"/>
            <a:ext cx="5229223" cy="4154984"/>
          </a:xfrm>
          <a:prstGeom prst="rect">
            <a:avLst/>
          </a:prstGeom>
          <a:noFill/>
        </p:spPr>
        <p:txBody>
          <a:bodyPr wrap="square" rtlCol="0">
            <a:spAutoFit/>
          </a:bodyPr>
          <a:lstStyle/>
          <a:p>
            <a:r>
              <a:rPr lang="en-US" sz="2400" dirty="0">
                <a:latin typeface="Georgia Pro" panose="02040502050405020303" pitchFamily="18" charset="0"/>
              </a:rPr>
              <a:t>The Big Dream: A distributed and hyperlocal network of human expertise and computing power to support LLM, machine learning capabilities, AI audits, training, and action on disinformation and misinformation</a:t>
            </a:r>
          </a:p>
          <a:p>
            <a:endParaRPr lang="en-US" sz="2400" dirty="0">
              <a:latin typeface="Georgia Pro" panose="02040502050405020303" pitchFamily="18" charset="0"/>
            </a:endParaRPr>
          </a:p>
          <a:p>
            <a:r>
              <a:rPr lang="en-US" sz="2400" dirty="0">
                <a:latin typeface="Georgia Pro" panose="02040502050405020303" pitchFamily="18" charset="0"/>
              </a:rPr>
              <a:t>Policy Aspects</a:t>
            </a:r>
          </a:p>
          <a:p>
            <a:endParaRPr lang="en-US" sz="2400" dirty="0">
              <a:latin typeface="Georgia Pro" panose="02040502050405020303" pitchFamily="18" charset="0"/>
            </a:endParaRPr>
          </a:p>
          <a:p>
            <a:r>
              <a:rPr lang="en-US" sz="2400" dirty="0">
                <a:latin typeface="Georgia Pro" panose="02040502050405020303" pitchFamily="18" charset="0"/>
              </a:rPr>
              <a:t>Library Aspect</a:t>
            </a:r>
          </a:p>
        </p:txBody>
      </p:sp>
    </p:spTree>
    <p:extLst>
      <p:ext uri="{BB962C8B-B14F-4D97-AF65-F5344CB8AC3E}">
        <p14:creationId xmlns:p14="http://schemas.microsoft.com/office/powerpoint/2010/main" val="253768042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A043-0DDB-C543-4CDB-B8828F95D9F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6091CAB-B39D-B25C-C513-10ADEEAAA88A}"/>
              </a:ext>
            </a:extLst>
          </p:cNvPr>
          <p:cNvGrpSpPr/>
          <p:nvPr/>
        </p:nvGrpSpPr>
        <p:grpSpPr>
          <a:xfrm>
            <a:off x="0" y="521999"/>
            <a:ext cx="11756252" cy="584775"/>
            <a:chOff x="0" y="521999"/>
            <a:chExt cx="11756252" cy="584775"/>
          </a:xfrm>
        </p:grpSpPr>
        <p:cxnSp>
          <p:nvCxnSpPr>
            <p:cNvPr id="5" name="Straight Connector 4">
              <a:extLst>
                <a:ext uri="{FF2B5EF4-FFF2-40B4-BE49-F238E27FC236}">
                  <a16:creationId xmlns:a16="http://schemas.microsoft.com/office/drawing/2014/main" id="{192EEF63-F993-C4D2-099B-394B0469DAB1}"/>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98535E8-7B81-3DBC-F440-5FC76295F388}"/>
                </a:ext>
              </a:extLst>
            </p:cNvPr>
            <p:cNvSpPr txBox="1"/>
            <p:nvPr/>
          </p:nvSpPr>
          <p:spPr>
            <a:xfrm>
              <a:off x="6474037" y="521999"/>
              <a:ext cx="5282215" cy="584775"/>
            </a:xfrm>
            <a:prstGeom prst="rect">
              <a:avLst/>
            </a:prstGeom>
            <a:noFill/>
          </p:spPr>
          <p:txBody>
            <a:bodyPr wrap="none" rtlCol="0">
              <a:spAutoFit/>
            </a:bodyPr>
            <a:lstStyle/>
            <a:p>
              <a:pPr algn="r"/>
              <a:r>
                <a:rPr lang="en-US" sz="3200" b="1" dirty="0">
                  <a:latin typeface="Georgia Pro Cond Black" panose="02040502050405020303" pitchFamily="18" charset="0"/>
                </a:rPr>
                <a:t>Issues with Corporate AI</a:t>
              </a:r>
            </a:p>
          </p:txBody>
        </p:sp>
      </p:grpSp>
      <p:sp>
        <p:nvSpPr>
          <p:cNvPr id="7" name="Oval 6">
            <a:extLst>
              <a:ext uri="{FF2B5EF4-FFF2-40B4-BE49-F238E27FC236}">
                <a16:creationId xmlns:a16="http://schemas.microsoft.com/office/drawing/2014/main" id="{FEF411C1-E9D2-05E7-7E6B-2463DA686E6E}"/>
              </a:ext>
            </a:extLst>
          </p:cNvPr>
          <p:cNvSpPr/>
          <p:nvPr/>
        </p:nvSpPr>
        <p:spPr>
          <a:xfrm rot="5400000">
            <a:off x="542924" y="814386"/>
            <a:ext cx="5229225" cy="5229225"/>
          </a:xfrm>
          <a:prstGeom prst="ellipse">
            <a:avLst/>
          </a:prstGeom>
          <a:blipFill dpi="0" rotWithShape="0">
            <a:blip r:embed="rId2" cstate="screen">
              <a:extLst>
                <a:ext uri="{28A0092B-C50C-407E-A947-70E740481C1C}">
                  <a14:useLocalDpi xmlns:a14="http://schemas.microsoft.com/office/drawing/2010/main"/>
                </a:ext>
              </a:extLst>
            </a:blip>
            <a:srcRect/>
            <a:stretch>
              <a:fillRect/>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B081BCF-6A06-0A47-2BE2-DED66E880744}"/>
              </a:ext>
            </a:extLst>
          </p:cNvPr>
          <p:cNvSpPr txBox="1"/>
          <p:nvPr/>
        </p:nvSpPr>
        <p:spPr>
          <a:xfrm>
            <a:off x="6419853" y="2039204"/>
            <a:ext cx="5229223"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Georgia Pro" panose="02040502050405020303" pitchFamily="18" charset="0"/>
              </a:rPr>
              <a:t>A handful of tech giants control the computing resources needed to develop AI models</a:t>
            </a:r>
          </a:p>
          <a:p>
            <a:pPr marL="342900" indent="-342900">
              <a:buFont typeface="Arial" panose="020B0604020202020204" pitchFamily="34" charset="0"/>
              <a:buChar char="•"/>
            </a:pPr>
            <a:r>
              <a:rPr lang="en-US" sz="2400" dirty="0">
                <a:latin typeface="Georgia Pro" panose="02040502050405020303" pitchFamily="18" charset="0"/>
              </a:rPr>
              <a:t>Result – AI systems designed to serve corporate interests</a:t>
            </a:r>
          </a:p>
          <a:p>
            <a:pPr marL="342900" indent="-342900">
              <a:buFont typeface="Arial" panose="020B0604020202020204" pitchFamily="34" charset="0"/>
              <a:buChar char="•"/>
            </a:pPr>
            <a:r>
              <a:rPr lang="en-US" sz="2400" dirty="0">
                <a:latin typeface="Georgia Pro" panose="02040502050405020303" pitchFamily="18" charset="0"/>
              </a:rPr>
              <a:t>Heightened inequality, death of privacy, and a threat to democracy</a:t>
            </a:r>
          </a:p>
        </p:txBody>
      </p:sp>
    </p:spTree>
    <p:extLst>
      <p:ext uri="{BB962C8B-B14F-4D97-AF65-F5344CB8AC3E}">
        <p14:creationId xmlns:p14="http://schemas.microsoft.com/office/powerpoint/2010/main" val="3782520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A043-0DDB-C543-4CDB-B8828F95D9F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6091CAB-B39D-B25C-C513-10ADEEAAA88A}"/>
              </a:ext>
            </a:extLst>
          </p:cNvPr>
          <p:cNvGrpSpPr/>
          <p:nvPr/>
        </p:nvGrpSpPr>
        <p:grpSpPr>
          <a:xfrm>
            <a:off x="0" y="521999"/>
            <a:ext cx="11756252" cy="584775"/>
            <a:chOff x="0" y="521999"/>
            <a:chExt cx="11756252" cy="584775"/>
          </a:xfrm>
        </p:grpSpPr>
        <p:cxnSp>
          <p:nvCxnSpPr>
            <p:cNvPr id="5" name="Straight Connector 4">
              <a:extLst>
                <a:ext uri="{FF2B5EF4-FFF2-40B4-BE49-F238E27FC236}">
                  <a16:creationId xmlns:a16="http://schemas.microsoft.com/office/drawing/2014/main" id="{192EEF63-F993-C4D2-099B-394B0469DAB1}"/>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98535E8-7B81-3DBC-F440-5FC76295F388}"/>
                </a:ext>
              </a:extLst>
            </p:cNvPr>
            <p:cNvSpPr txBox="1"/>
            <p:nvPr/>
          </p:nvSpPr>
          <p:spPr>
            <a:xfrm>
              <a:off x="6592659" y="521999"/>
              <a:ext cx="5163593" cy="584775"/>
            </a:xfrm>
            <a:prstGeom prst="rect">
              <a:avLst/>
            </a:prstGeom>
            <a:noFill/>
          </p:spPr>
          <p:txBody>
            <a:bodyPr wrap="none" rtlCol="0">
              <a:spAutoFit/>
            </a:bodyPr>
            <a:lstStyle/>
            <a:p>
              <a:pPr algn="r"/>
              <a:r>
                <a:rPr lang="en-US" sz="3200" b="1" dirty="0">
                  <a:latin typeface="Georgia Pro Cond Black" panose="02040502050405020303" pitchFamily="18" charset="0"/>
                </a:rPr>
                <a:t>Public AI Infrastructure</a:t>
              </a:r>
            </a:p>
          </p:txBody>
        </p:sp>
      </p:grpSp>
      <p:sp>
        <p:nvSpPr>
          <p:cNvPr id="7" name="Oval 6">
            <a:extLst>
              <a:ext uri="{FF2B5EF4-FFF2-40B4-BE49-F238E27FC236}">
                <a16:creationId xmlns:a16="http://schemas.microsoft.com/office/drawing/2014/main" id="{FEF411C1-E9D2-05E7-7E6B-2463DA686E6E}"/>
              </a:ext>
            </a:extLst>
          </p:cNvPr>
          <p:cNvSpPr/>
          <p:nvPr/>
        </p:nvSpPr>
        <p:spPr>
          <a:xfrm rot="10800000">
            <a:off x="542924" y="814386"/>
            <a:ext cx="5229225" cy="5229225"/>
          </a:xfrm>
          <a:prstGeom prst="ellipse">
            <a:avLst/>
          </a:prstGeom>
          <a:blipFill dpi="0" rotWithShape="0">
            <a:blip r:embed="rId2" cstate="screen">
              <a:extLst>
                <a:ext uri="{28A0092B-C50C-407E-A947-70E740481C1C}">
                  <a14:useLocalDpi xmlns:a14="http://schemas.microsoft.com/office/drawing/2010/main"/>
                </a:ext>
              </a:extLst>
            </a:blip>
            <a:srcRect/>
            <a:stretch>
              <a:fillRect l="1000"/>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0B081BCF-6A06-0A47-2BE2-DED66E880744}"/>
              </a:ext>
            </a:extLst>
          </p:cNvPr>
          <p:cNvSpPr txBox="1"/>
          <p:nvPr/>
        </p:nvSpPr>
        <p:spPr>
          <a:xfrm>
            <a:off x="6419853" y="2039204"/>
            <a:ext cx="5229223"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Georgia Pro" panose="02040502050405020303" pitchFamily="18" charset="0"/>
              </a:rPr>
              <a:t>Goal – democratize the technology, distribute benefits to everyone</a:t>
            </a:r>
          </a:p>
          <a:p>
            <a:pPr marL="800100" lvl="1" indent="-342900">
              <a:buFont typeface="Arial" panose="020B0604020202020204" pitchFamily="34" charset="0"/>
              <a:buChar char="•"/>
            </a:pPr>
            <a:r>
              <a:rPr lang="en-US" sz="2400" dirty="0">
                <a:latin typeface="Georgia Pro" panose="02040502050405020303" pitchFamily="18" charset="0"/>
              </a:rPr>
              <a:t>Inspire innovation</a:t>
            </a:r>
          </a:p>
          <a:p>
            <a:pPr marL="800100" lvl="1" indent="-342900">
              <a:buFont typeface="Arial" panose="020B0604020202020204" pitchFamily="34" charset="0"/>
              <a:buChar char="•"/>
            </a:pPr>
            <a:r>
              <a:rPr lang="en-US" sz="2400" dirty="0">
                <a:latin typeface="Georgia Pro" panose="02040502050405020303" pitchFamily="18" charset="0"/>
              </a:rPr>
              <a:t>AI that increases equality</a:t>
            </a:r>
          </a:p>
          <a:p>
            <a:pPr marL="342900" indent="-342900">
              <a:buFont typeface="Arial" panose="020B0604020202020204" pitchFamily="34" charset="0"/>
              <a:buChar char="•"/>
            </a:pPr>
            <a:r>
              <a:rPr lang="en-US" sz="2400" dirty="0">
                <a:latin typeface="Georgia Pro" panose="02040502050405020303" pitchFamily="18" charset="0"/>
              </a:rPr>
              <a:t>Public Infrastructure</a:t>
            </a:r>
          </a:p>
          <a:p>
            <a:pPr marL="800100" lvl="1" indent="-342900">
              <a:buFont typeface="Arial" panose="020B0604020202020204" pitchFamily="34" charset="0"/>
              <a:buChar char="•"/>
            </a:pPr>
            <a:r>
              <a:rPr lang="en-US" sz="2400" dirty="0">
                <a:latin typeface="Georgia Pro" panose="02040502050405020303" pitchFamily="18" charset="0"/>
              </a:rPr>
              <a:t>Universal access to allow everyone to use AI</a:t>
            </a:r>
          </a:p>
          <a:p>
            <a:pPr marL="800100" lvl="1" indent="-342900">
              <a:buFont typeface="Arial" panose="020B0604020202020204" pitchFamily="34" charset="0"/>
              <a:buChar char="•"/>
            </a:pPr>
            <a:r>
              <a:rPr lang="en-US" sz="2400" dirty="0">
                <a:latin typeface="Georgia Pro" panose="02040502050405020303" pitchFamily="18" charset="0"/>
              </a:rPr>
              <a:t>Force big tech to compete</a:t>
            </a:r>
          </a:p>
          <a:p>
            <a:pPr marL="342900" indent="-342900">
              <a:buFont typeface="Arial" panose="020B0604020202020204" pitchFamily="34" charset="0"/>
              <a:buChar char="•"/>
            </a:pPr>
            <a:endParaRPr lang="en-US" sz="2400" dirty="0">
              <a:latin typeface="Georgia Pro" panose="02040502050405020303" pitchFamily="18" charset="0"/>
            </a:endParaRPr>
          </a:p>
        </p:txBody>
      </p:sp>
    </p:spTree>
    <p:extLst>
      <p:ext uri="{BB962C8B-B14F-4D97-AF65-F5344CB8AC3E}">
        <p14:creationId xmlns:p14="http://schemas.microsoft.com/office/powerpoint/2010/main" val="4189427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A043-0DDB-C543-4CDB-B8828F95D9F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6091CAB-B39D-B25C-C513-10ADEEAAA88A}"/>
              </a:ext>
            </a:extLst>
          </p:cNvPr>
          <p:cNvGrpSpPr/>
          <p:nvPr/>
        </p:nvGrpSpPr>
        <p:grpSpPr>
          <a:xfrm>
            <a:off x="0" y="521999"/>
            <a:ext cx="11756252" cy="584775"/>
            <a:chOff x="0" y="521999"/>
            <a:chExt cx="11756252" cy="584775"/>
          </a:xfrm>
        </p:grpSpPr>
        <p:cxnSp>
          <p:nvCxnSpPr>
            <p:cNvPr id="5" name="Straight Connector 4">
              <a:extLst>
                <a:ext uri="{FF2B5EF4-FFF2-40B4-BE49-F238E27FC236}">
                  <a16:creationId xmlns:a16="http://schemas.microsoft.com/office/drawing/2014/main" id="{192EEF63-F993-C4D2-099B-394B0469DAB1}"/>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98535E8-7B81-3DBC-F440-5FC76295F388}"/>
                </a:ext>
              </a:extLst>
            </p:cNvPr>
            <p:cNvSpPr txBox="1"/>
            <p:nvPr/>
          </p:nvSpPr>
          <p:spPr>
            <a:xfrm>
              <a:off x="8360771" y="521999"/>
              <a:ext cx="3395481" cy="584775"/>
            </a:xfrm>
            <a:prstGeom prst="rect">
              <a:avLst/>
            </a:prstGeom>
            <a:noFill/>
          </p:spPr>
          <p:txBody>
            <a:bodyPr wrap="none" rtlCol="0">
              <a:spAutoFit/>
            </a:bodyPr>
            <a:lstStyle/>
            <a:p>
              <a:pPr algn="r"/>
              <a:r>
                <a:rPr lang="en-US" sz="3200" b="1" dirty="0">
                  <a:latin typeface="Georgia Pro Cond Black" panose="02040502050405020303" pitchFamily="18" charset="0"/>
                </a:rPr>
                <a:t>Why Libraries?</a:t>
              </a:r>
            </a:p>
          </p:txBody>
        </p:sp>
      </p:grpSp>
      <p:sp>
        <p:nvSpPr>
          <p:cNvPr id="7" name="Oval 6">
            <a:extLst>
              <a:ext uri="{FF2B5EF4-FFF2-40B4-BE49-F238E27FC236}">
                <a16:creationId xmlns:a16="http://schemas.microsoft.com/office/drawing/2014/main" id="{FEF411C1-E9D2-05E7-7E6B-2463DA686E6E}"/>
              </a:ext>
            </a:extLst>
          </p:cNvPr>
          <p:cNvSpPr/>
          <p:nvPr/>
        </p:nvSpPr>
        <p:spPr>
          <a:xfrm rot="16200000">
            <a:off x="542924" y="814386"/>
            <a:ext cx="5229225" cy="5229225"/>
          </a:xfrm>
          <a:prstGeom prst="ellipse">
            <a:avLst/>
          </a:prstGeom>
          <a:blipFill dpi="0" rotWithShape="0">
            <a:blip r:embed="rId2" cstate="screen">
              <a:extLst>
                <a:ext uri="{28A0092B-C50C-407E-A947-70E740481C1C}">
                  <a14:useLocalDpi xmlns:a14="http://schemas.microsoft.com/office/drawing/2010/main"/>
                </a:ext>
              </a:extLst>
            </a:blip>
            <a:srcRect/>
            <a:stretch>
              <a:fillRect/>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B081BCF-6A06-0A47-2BE2-DED66E880744}"/>
              </a:ext>
            </a:extLst>
          </p:cNvPr>
          <p:cNvSpPr txBox="1"/>
          <p:nvPr/>
        </p:nvSpPr>
        <p:spPr>
          <a:xfrm>
            <a:off x="6419853" y="2039204"/>
            <a:ext cx="5229223"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Georgia Pro" panose="02040502050405020303" pitchFamily="18" charset="0"/>
              </a:rPr>
              <a:t>Distributed &amp; hyperlocal</a:t>
            </a:r>
          </a:p>
          <a:p>
            <a:pPr marL="342900" indent="-342900">
              <a:buFont typeface="Arial" panose="020B0604020202020204" pitchFamily="34" charset="0"/>
              <a:buChar char="•"/>
            </a:pPr>
            <a:r>
              <a:rPr lang="en-US" sz="2400" dirty="0">
                <a:latin typeface="Georgia Pro" panose="02040502050405020303" pitchFamily="18" charset="0"/>
              </a:rPr>
              <a:t>Content</a:t>
            </a:r>
          </a:p>
          <a:p>
            <a:pPr marL="342900" indent="-342900">
              <a:buFont typeface="Arial" panose="020B0604020202020204" pitchFamily="34" charset="0"/>
              <a:buChar char="•"/>
            </a:pPr>
            <a:r>
              <a:rPr lang="en-US" sz="2400" dirty="0">
                <a:latin typeface="Georgia Pro" panose="02040502050405020303" pitchFamily="18" charset="0"/>
              </a:rPr>
              <a:t>Provide access AND training</a:t>
            </a:r>
          </a:p>
          <a:p>
            <a:pPr marL="342900" indent="-342900">
              <a:buFont typeface="Arial" panose="020B0604020202020204" pitchFamily="34" charset="0"/>
              <a:buChar char="•"/>
            </a:pPr>
            <a:r>
              <a:rPr lang="en-US" sz="2400" dirty="0">
                <a:latin typeface="Georgia Pro" panose="02040502050405020303" pitchFamily="18" charset="0"/>
              </a:rPr>
              <a:t>Long history of technological infrastructure providers</a:t>
            </a:r>
          </a:p>
        </p:txBody>
      </p:sp>
    </p:spTree>
    <p:extLst>
      <p:ext uri="{BB962C8B-B14F-4D97-AF65-F5344CB8AC3E}">
        <p14:creationId xmlns:p14="http://schemas.microsoft.com/office/powerpoint/2010/main" val="3653015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Imagine a scene from the dark ages of Europe, where a family has made a crude home within the ruins of advanced, high-tech machinery. The setting is a blend of primitive living conditions and the remnants of a futuristic society. The machinery is large, with exposed wires, rusted metal panels, and screens that have long since gone dark. The family has constructed a simple dwelling using salvaged materials, including pieces of metal and fabric. They have a small fire burning for warmth, with the glow illuminating their makeshift home and the surrounding machinery, creating a stark contrast between the past and a forgotten technological era.">
            <a:extLst>
              <a:ext uri="{FF2B5EF4-FFF2-40B4-BE49-F238E27FC236}">
                <a16:creationId xmlns:a16="http://schemas.microsoft.com/office/drawing/2014/main" id="{0F0BAC53-BB5E-39ED-A18A-16F25946BFEA}"/>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522358"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64" name="Rectangle 206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AC9BA74-ED55-8072-E06E-588A5717EFB2}"/>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b="1" dirty="0">
                <a:latin typeface="Georgia Pro Black" panose="02040502050405020303" pitchFamily="18" charset="0"/>
              </a:rPr>
              <a:t>Dread</a:t>
            </a:r>
          </a:p>
        </p:txBody>
      </p:sp>
      <p:sp>
        <p:nvSpPr>
          <p:cNvPr id="3" name="Text Placeholder 2">
            <a:extLst>
              <a:ext uri="{FF2B5EF4-FFF2-40B4-BE49-F238E27FC236}">
                <a16:creationId xmlns:a16="http://schemas.microsoft.com/office/drawing/2014/main" id="{E3D9DFC8-8F4B-FC56-A3F5-15828D0EAB06}"/>
              </a:ext>
            </a:extLst>
          </p:cNvPr>
          <p:cNvSpPr>
            <a:spLocks noGrp="1"/>
          </p:cNvSpPr>
          <p:nvPr>
            <p:ph type="body" idx="1"/>
          </p:nvPr>
        </p:nvSpPr>
        <p:spPr>
          <a:xfrm>
            <a:off x="952229" y="4629234"/>
            <a:ext cx="3973386" cy="1485319"/>
          </a:xfrm>
          <a:noFill/>
        </p:spPr>
        <p:txBody>
          <a:bodyPr vert="horz" lIns="91440" tIns="45720" rIns="91440" bIns="45720" rtlCol="0">
            <a:normAutofit/>
          </a:bodyPr>
          <a:lstStyle/>
          <a:p>
            <a:endParaRPr lang="en-US">
              <a:solidFill>
                <a:schemeClr val="tx1"/>
              </a:solidFill>
            </a:endParaRPr>
          </a:p>
        </p:txBody>
      </p:sp>
    </p:spTree>
    <p:extLst>
      <p:ext uri="{BB962C8B-B14F-4D97-AF65-F5344CB8AC3E}">
        <p14:creationId xmlns:p14="http://schemas.microsoft.com/office/powerpoint/2010/main" val="41492134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A043-0DDB-C543-4CDB-B8828F95D9F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6091CAB-B39D-B25C-C513-10ADEEAAA88A}"/>
              </a:ext>
            </a:extLst>
          </p:cNvPr>
          <p:cNvGrpSpPr/>
          <p:nvPr/>
        </p:nvGrpSpPr>
        <p:grpSpPr>
          <a:xfrm>
            <a:off x="0" y="521999"/>
            <a:ext cx="11756252" cy="584775"/>
            <a:chOff x="0" y="521999"/>
            <a:chExt cx="11756252" cy="584775"/>
          </a:xfrm>
        </p:grpSpPr>
        <p:cxnSp>
          <p:nvCxnSpPr>
            <p:cNvPr id="5" name="Straight Connector 4">
              <a:extLst>
                <a:ext uri="{FF2B5EF4-FFF2-40B4-BE49-F238E27FC236}">
                  <a16:creationId xmlns:a16="http://schemas.microsoft.com/office/drawing/2014/main" id="{192EEF63-F993-C4D2-099B-394B0469DAB1}"/>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98535E8-7B81-3DBC-F440-5FC76295F388}"/>
                </a:ext>
              </a:extLst>
            </p:cNvPr>
            <p:cNvSpPr txBox="1"/>
            <p:nvPr/>
          </p:nvSpPr>
          <p:spPr>
            <a:xfrm>
              <a:off x="8989148" y="521999"/>
              <a:ext cx="2767104" cy="584775"/>
            </a:xfrm>
            <a:prstGeom prst="rect">
              <a:avLst/>
            </a:prstGeom>
            <a:noFill/>
          </p:spPr>
          <p:txBody>
            <a:bodyPr wrap="none" rtlCol="0">
              <a:spAutoFit/>
            </a:bodyPr>
            <a:lstStyle/>
            <a:p>
              <a:pPr algn="r"/>
              <a:r>
                <a:rPr lang="en-US" sz="3200" b="1" dirty="0">
                  <a:latin typeface="Georgia Pro Cond Black" panose="02040502050405020303" pitchFamily="18" charset="0"/>
                </a:rPr>
                <a:t>Corrosive AI</a:t>
              </a:r>
            </a:p>
          </p:txBody>
        </p:sp>
      </p:grpSp>
      <p:sp>
        <p:nvSpPr>
          <p:cNvPr id="7" name="Oval 6">
            <a:extLst>
              <a:ext uri="{FF2B5EF4-FFF2-40B4-BE49-F238E27FC236}">
                <a16:creationId xmlns:a16="http://schemas.microsoft.com/office/drawing/2014/main" id="{FEF411C1-E9D2-05E7-7E6B-2463DA686E6E}"/>
              </a:ext>
            </a:extLst>
          </p:cNvPr>
          <p:cNvSpPr/>
          <p:nvPr/>
        </p:nvSpPr>
        <p:spPr>
          <a:xfrm>
            <a:off x="542924" y="814386"/>
            <a:ext cx="5229225" cy="5229225"/>
          </a:xfrm>
          <a:prstGeom prst="ellipse">
            <a:avLst/>
          </a:prstGeom>
          <a:blipFill dpi="0" rotWithShape="1">
            <a:blip r:embed="rId2" cstate="screen">
              <a:extLst>
                <a:ext uri="{28A0092B-C50C-407E-A947-70E740481C1C}">
                  <a14:useLocalDpi xmlns:a14="http://schemas.microsoft.com/office/drawing/2010/main"/>
                </a:ext>
              </a:extLst>
            </a:blip>
            <a:srcRect/>
            <a:stretch>
              <a:fillRect/>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B081BCF-6A06-0A47-2BE2-DED66E880744}"/>
              </a:ext>
            </a:extLst>
          </p:cNvPr>
          <p:cNvSpPr txBox="1"/>
          <p:nvPr/>
        </p:nvSpPr>
        <p:spPr>
          <a:xfrm>
            <a:off x="6419853" y="2039204"/>
            <a:ext cx="5229223"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Georgia Pro" panose="02040502050405020303" pitchFamily="18" charset="0"/>
              </a:rPr>
              <a:t>Predictions that generative AI would </a:t>
            </a:r>
            <a:r>
              <a:rPr lang="en-US" sz="2400" i="1" dirty="0">
                <a:latin typeface="Georgia Pro" panose="02040502050405020303" pitchFamily="18" charset="0"/>
              </a:rPr>
              <a:t>erode</a:t>
            </a:r>
            <a:r>
              <a:rPr lang="en-US" sz="2400" dirty="0">
                <a:latin typeface="Georgia Pro" panose="02040502050405020303" pitchFamily="18" charset="0"/>
              </a:rPr>
              <a:t> trust</a:t>
            </a:r>
          </a:p>
          <a:p>
            <a:pPr marL="342900" indent="-342900">
              <a:buFont typeface="Arial" panose="020B0604020202020204" pitchFamily="34" charset="0"/>
              <a:buChar char="•"/>
            </a:pPr>
            <a:r>
              <a:rPr lang="en-US" sz="2400" dirty="0">
                <a:latin typeface="Georgia Pro" panose="02040502050405020303" pitchFamily="18" charset="0"/>
              </a:rPr>
              <a:t>Misuse of generative AI is rapidly </a:t>
            </a:r>
            <a:r>
              <a:rPr lang="en-US" sz="2400" i="1" u="sng" dirty="0">
                <a:latin typeface="Georgia Pro" panose="02040502050405020303" pitchFamily="18" charset="0"/>
              </a:rPr>
              <a:t>corroding</a:t>
            </a:r>
            <a:r>
              <a:rPr lang="en-US" sz="2400" dirty="0">
                <a:latin typeface="Georgia Pro" panose="02040502050405020303" pitchFamily="18" charset="0"/>
              </a:rPr>
              <a:t> political trust</a:t>
            </a:r>
          </a:p>
          <a:p>
            <a:pPr marL="342900" indent="-342900">
              <a:buFont typeface="Arial" panose="020B0604020202020204" pitchFamily="34" charset="0"/>
              <a:buChar char="•"/>
            </a:pPr>
            <a:r>
              <a:rPr lang="en-US" sz="2400" dirty="0">
                <a:latin typeface="Georgia Pro" panose="02040502050405020303" pitchFamily="18" charset="0"/>
              </a:rPr>
              <a:t>Not the tech itself, but the </a:t>
            </a:r>
            <a:r>
              <a:rPr lang="en-US" sz="2400" i="1" u="sng" dirty="0">
                <a:latin typeface="Georgia Pro" panose="02040502050405020303" pitchFamily="18" charset="0"/>
              </a:rPr>
              <a:t>misuse of it</a:t>
            </a:r>
          </a:p>
        </p:txBody>
      </p:sp>
    </p:spTree>
    <p:extLst>
      <p:ext uri="{BB962C8B-B14F-4D97-AF65-F5344CB8AC3E}">
        <p14:creationId xmlns:p14="http://schemas.microsoft.com/office/powerpoint/2010/main" val="185552904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A043-0DDB-C543-4CDB-B8828F95D9F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6091CAB-B39D-B25C-C513-10ADEEAAA88A}"/>
              </a:ext>
            </a:extLst>
          </p:cNvPr>
          <p:cNvGrpSpPr/>
          <p:nvPr/>
        </p:nvGrpSpPr>
        <p:grpSpPr>
          <a:xfrm>
            <a:off x="0" y="521999"/>
            <a:ext cx="11756252" cy="584775"/>
            <a:chOff x="0" y="521999"/>
            <a:chExt cx="11756252" cy="584775"/>
          </a:xfrm>
        </p:grpSpPr>
        <p:cxnSp>
          <p:nvCxnSpPr>
            <p:cNvPr id="5" name="Straight Connector 4">
              <a:extLst>
                <a:ext uri="{FF2B5EF4-FFF2-40B4-BE49-F238E27FC236}">
                  <a16:creationId xmlns:a16="http://schemas.microsoft.com/office/drawing/2014/main" id="{192EEF63-F993-C4D2-099B-394B0469DAB1}"/>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98535E8-7B81-3DBC-F440-5FC76295F388}"/>
                </a:ext>
              </a:extLst>
            </p:cNvPr>
            <p:cNvSpPr txBox="1"/>
            <p:nvPr/>
          </p:nvSpPr>
          <p:spPr>
            <a:xfrm>
              <a:off x="6206336" y="521999"/>
              <a:ext cx="5549916" cy="584775"/>
            </a:xfrm>
            <a:prstGeom prst="rect">
              <a:avLst/>
            </a:prstGeom>
            <a:noFill/>
          </p:spPr>
          <p:txBody>
            <a:bodyPr wrap="none" rtlCol="0">
              <a:spAutoFit/>
            </a:bodyPr>
            <a:lstStyle/>
            <a:p>
              <a:pPr algn="r"/>
              <a:r>
                <a:rPr lang="en-US" sz="3200" b="1" dirty="0">
                  <a:latin typeface="Georgia Pro Cond Black" panose="02040502050405020303" pitchFamily="18" charset="0"/>
                </a:rPr>
                <a:t>What Makes AI Corrosive</a:t>
              </a:r>
            </a:p>
          </p:txBody>
        </p:sp>
      </p:grpSp>
      <p:sp>
        <p:nvSpPr>
          <p:cNvPr id="7" name="Oval 6">
            <a:extLst>
              <a:ext uri="{FF2B5EF4-FFF2-40B4-BE49-F238E27FC236}">
                <a16:creationId xmlns:a16="http://schemas.microsoft.com/office/drawing/2014/main" id="{FEF411C1-E9D2-05E7-7E6B-2463DA686E6E}"/>
              </a:ext>
            </a:extLst>
          </p:cNvPr>
          <p:cNvSpPr/>
          <p:nvPr/>
        </p:nvSpPr>
        <p:spPr>
          <a:xfrm rot="2700000">
            <a:off x="542924" y="814386"/>
            <a:ext cx="5229225" cy="5229225"/>
          </a:xfrm>
          <a:prstGeom prst="ellipse">
            <a:avLst/>
          </a:prstGeom>
          <a:blipFill dpi="0" rotWithShape="0">
            <a:blip r:embed="rId2" cstate="screen">
              <a:extLst>
                <a:ext uri="{28A0092B-C50C-407E-A947-70E740481C1C}">
                  <a14:useLocalDpi xmlns:a14="http://schemas.microsoft.com/office/drawing/2010/main"/>
                </a:ext>
              </a:extLst>
            </a:blip>
            <a:srcRect/>
            <a:stretch>
              <a:fillRect/>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B081BCF-6A06-0A47-2BE2-DED66E880744}"/>
              </a:ext>
            </a:extLst>
          </p:cNvPr>
          <p:cNvSpPr txBox="1"/>
          <p:nvPr/>
        </p:nvSpPr>
        <p:spPr>
          <a:xfrm>
            <a:off x="6419853" y="1519296"/>
            <a:ext cx="5229223"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Georgia Pro" panose="02040502050405020303" pitchFamily="18" charset="0"/>
              </a:rPr>
              <a:t>Rapid Deployment and Development of AI</a:t>
            </a:r>
          </a:p>
          <a:p>
            <a:pPr marL="800100" lvl="1" indent="-342900">
              <a:buFont typeface="Arial" panose="020B0604020202020204" pitchFamily="34" charset="0"/>
              <a:buChar char="•"/>
            </a:pPr>
            <a:r>
              <a:rPr lang="en-US" sz="2400" dirty="0">
                <a:latin typeface="Georgia Pro" panose="02040502050405020303" pitchFamily="18" charset="0"/>
              </a:rPr>
              <a:t>AI Arms Race</a:t>
            </a:r>
          </a:p>
          <a:p>
            <a:pPr marL="800100" lvl="1" indent="-342900">
              <a:buFont typeface="Arial" panose="020B0604020202020204" pitchFamily="34" charset="0"/>
              <a:buChar char="•"/>
            </a:pPr>
            <a:r>
              <a:rPr lang="en-US" sz="2400" dirty="0">
                <a:latin typeface="Georgia Pro" panose="02040502050405020303" pitchFamily="18" charset="0"/>
              </a:rPr>
              <a:t>We become the AI guinea pigs</a:t>
            </a:r>
          </a:p>
          <a:p>
            <a:pPr marL="342900" indent="-342900">
              <a:buFont typeface="Arial" panose="020B0604020202020204" pitchFamily="34" charset="0"/>
              <a:buChar char="•"/>
            </a:pPr>
            <a:r>
              <a:rPr lang="en-US" sz="2400" dirty="0">
                <a:latin typeface="Georgia Pro" panose="02040502050405020303" pitchFamily="18" charset="0"/>
              </a:rPr>
              <a:t>Damage to trust in video content</a:t>
            </a:r>
          </a:p>
          <a:p>
            <a:pPr marL="800100" lvl="1" indent="-342900">
              <a:buFont typeface="Arial" panose="020B0604020202020204" pitchFamily="34" charset="0"/>
              <a:buChar char="•"/>
            </a:pPr>
            <a:r>
              <a:rPr lang="en-US" sz="2400" dirty="0">
                <a:latin typeface="Georgia Pro" panose="02040502050405020303" pitchFamily="18" charset="0"/>
              </a:rPr>
              <a:t>Doubt in a previously “authentic” representation of the real world</a:t>
            </a:r>
          </a:p>
          <a:p>
            <a:pPr marL="342900" indent="-342900">
              <a:buFont typeface="Arial" panose="020B0604020202020204" pitchFamily="34" charset="0"/>
              <a:buChar char="•"/>
            </a:pPr>
            <a:r>
              <a:rPr lang="en-US" sz="2400" dirty="0">
                <a:latin typeface="Georgia Pro" panose="02040502050405020303" pitchFamily="18" charset="0"/>
              </a:rPr>
              <a:t>Capability to empower disinformation</a:t>
            </a:r>
          </a:p>
          <a:p>
            <a:pPr marL="800100" lvl="1" indent="-342900">
              <a:buFont typeface="Arial" panose="020B0604020202020204" pitchFamily="34" charset="0"/>
              <a:buChar char="•"/>
            </a:pPr>
            <a:r>
              <a:rPr lang="en-US" sz="2400" dirty="0">
                <a:latin typeface="Georgia Pro" panose="02040502050405020303" pitchFamily="18" charset="0"/>
              </a:rPr>
              <a:t>Quick to generate, accessible to all</a:t>
            </a:r>
          </a:p>
        </p:txBody>
      </p:sp>
    </p:spTree>
    <p:extLst>
      <p:ext uri="{BB962C8B-B14F-4D97-AF65-F5344CB8AC3E}">
        <p14:creationId xmlns:p14="http://schemas.microsoft.com/office/powerpoint/2010/main" val="15765822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In this scene, a more ethnically diverse group of librarians, each with distinct looks and styles from different cultural backgrounds, are gathered around a massive, partially disassembled computer in a library. The scene is bustling with activity; some librarians are intently examining the inner workings of the computer, while others discuss various computer parts. Books and manuals are spread out on a nearby table for consultation. The atmosphere is one of curiosity and teamwork. The spacious, well-lit library setting is filled with shelves packed with books, and the room is adorned with tools, cables, and components. This version emphasizes ethnic diversity among the librarians.">
            <a:extLst>
              <a:ext uri="{FF2B5EF4-FFF2-40B4-BE49-F238E27FC236}">
                <a16:creationId xmlns:a16="http://schemas.microsoft.com/office/drawing/2014/main" id="{88BC6CC8-4A5D-6B2C-A84D-2E8D971C8790}"/>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522358"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1BC3173-B87B-1580-6402-2599020DE5A7}"/>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b="1" dirty="0">
                <a:latin typeface="Georgia Pro Black" panose="02040502050405020303" pitchFamily="18" charset="0"/>
              </a:rPr>
              <a:t>Destroy</a:t>
            </a:r>
          </a:p>
        </p:txBody>
      </p:sp>
      <p:sp>
        <p:nvSpPr>
          <p:cNvPr id="3" name="Text Placeholder 2">
            <a:extLst>
              <a:ext uri="{FF2B5EF4-FFF2-40B4-BE49-F238E27FC236}">
                <a16:creationId xmlns:a16="http://schemas.microsoft.com/office/drawing/2014/main" id="{7ACBF6E5-CCC5-1866-FFAB-2873CF78A23E}"/>
              </a:ext>
            </a:extLst>
          </p:cNvPr>
          <p:cNvSpPr>
            <a:spLocks noGrp="1"/>
          </p:cNvSpPr>
          <p:nvPr>
            <p:ph type="body" idx="1"/>
          </p:nvPr>
        </p:nvSpPr>
        <p:spPr>
          <a:xfrm>
            <a:off x="952229" y="4629234"/>
            <a:ext cx="3973386" cy="1485319"/>
          </a:xfrm>
          <a:noFill/>
        </p:spPr>
        <p:txBody>
          <a:bodyPr vert="horz" lIns="91440" tIns="45720" rIns="91440" bIns="45720" rtlCol="0">
            <a:normAutofit/>
          </a:bodyPr>
          <a:lstStyle/>
          <a:p>
            <a:endParaRPr lang="en-US">
              <a:solidFill>
                <a:schemeClr val="tx1"/>
              </a:solidFill>
            </a:endParaRPr>
          </a:p>
        </p:txBody>
      </p:sp>
    </p:spTree>
    <p:extLst>
      <p:ext uri="{BB962C8B-B14F-4D97-AF65-F5344CB8AC3E}">
        <p14:creationId xmlns:p14="http://schemas.microsoft.com/office/powerpoint/2010/main" val="9978612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A043-0DDB-C543-4CDB-B8828F95D9F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6091CAB-B39D-B25C-C513-10ADEEAAA88A}"/>
              </a:ext>
            </a:extLst>
          </p:cNvPr>
          <p:cNvGrpSpPr/>
          <p:nvPr/>
        </p:nvGrpSpPr>
        <p:grpSpPr>
          <a:xfrm>
            <a:off x="0" y="521999"/>
            <a:ext cx="11756252" cy="584775"/>
            <a:chOff x="0" y="521999"/>
            <a:chExt cx="11756252" cy="584775"/>
          </a:xfrm>
        </p:grpSpPr>
        <p:cxnSp>
          <p:nvCxnSpPr>
            <p:cNvPr id="5" name="Straight Connector 4">
              <a:extLst>
                <a:ext uri="{FF2B5EF4-FFF2-40B4-BE49-F238E27FC236}">
                  <a16:creationId xmlns:a16="http://schemas.microsoft.com/office/drawing/2014/main" id="{192EEF63-F993-C4D2-099B-394B0469DAB1}"/>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98535E8-7B81-3DBC-F440-5FC76295F388}"/>
                </a:ext>
              </a:extLst>
            </p:cNvPr>
            <p:cNvSpPr txBox="1"/>
            <p:nvPr/>
          </p:nvSpPr>
          <p:spPr>
            <a:xfrm>
              <a:off x="6058859" y="521999"/>
              <a:ext cx="5697393" cy="584775"/>
            </a:xfrm>
            <a:prstGeom prst="rect">
              <a:avLst/>
            </a:prstGeom>
            <a:noFill/>
          </p:spPr>
          <p:txBody>
            <a:bodyPr wrap="none" rtlCol="0">
              <a:spAutoFit/>
            </a:bodyPr>
            <a:lstStyle/>
            <a:p>
              <a:pPr algn="r"/>
              <a:r>
                <a:rPr lang="en-US" sz="3200" b="1" dirty="0">
                  <a:latin typeface="Georgia Pro Cond Black" panose="02040502050405020303" pitchFamily="18" charset="0"/>
                </a:rPr>
                <a:t>Washington Data Analyzer</a:t>
              </a:r>
            </a:p>
          </p:txBody>
        </p:sp>
      </p:grpSp>
      <p:sp>
        <p:nvSpPr>
          <p:cNvPr id="2" name="TextBox 1">
            <a:extLst>
              <a:ext uri="{FF2B5EF4-FFF2-40B4-BE49-F238E27FC236}">
                <a16:creationId xmlns:a16="http://schemas.microsoft.com/office/drawing/2014/main" id="{0B081BCF-6A06-0A47-2BE2-DED66E880744}"/>
              </a:ext>
            </a:extLst>
          </p:cNvPr>
          <p:cNvSpPr txBox="1"/>
          <p:nvPr/>
        </p:nvSpPr>
        <p:spPr>
          <a:xfrm>
            <a:off x="6419853" y="2039204"/>
            <a:ext cx="5229223" cy="3416320"/>
          </a:xfrm>
          <a:prstGeom prst="rect">
            <a:avLst/>
          </a:prstGeom>
          <a:noFill/>
        </p:spPr>
        <p:txBody>
          <a:bodyPr wrap="square" rtlCol="0">
            <a:spAutoFit/>
          </a:bodyPr>
          <a:lstStyle/>
          <a:p>
            <a:r>
              <a:rPr lang="en-US" sz="2400" dirty="0">
                <a:latin typeface="Georgia Pro" panose="02040502050405020303" pitchFamily="18" charset="0"/>
              </a:rPr>
              <a:t>The first one, which took less than a half hour to make (mostly downloading and uploading more than 30 spreadsheets), is called the Washington Public Library Data Analyzer, and it has ingested the Washington Public Library statistics from 2000-2022.</a:t>
            </a:r>
          </a:p>
          <a:p>
            <a:endParaRPr lang="en-US" sz="2400" dirty="0">
              <a:latin typeface="Georgia Pro" panose="02040502050405020303" pitchFamily="18" charset="0"/>
            </a:endParaRPr>
          </a:p>
        </p:txBody>
      </p:sp>
      <p:sp>
        <p:nvSpPr>
          <p:cNvPr id="3" name="Oval 2">
            <a:hlinkClick r:id="rId2"/>
            <a:extLst>
              <a:ext uri="{FF2B5EF4-FFF2-40B4-BE49-F238E27FC236}">
                <a16:creationId xmlns:a16="http://schemas.microsoft.com/office/drawing/2014/main" id="{8E8DB2C9-EAC4-83DB-430C-FA2E696E6129}"/>
              </a:ext>
            </a:extLst>
          </p:cNvPr>
          <p:cNvSpPr/>
          <p:nvPr/>
        </p:nvSpPr>
        <p:spPr>
          <a:xfrm>
            <a:off x="369686" y="814387"/>
            <a:ext cx="5229225" cy="5229225"/>
          </a:xfrm>
          <a:prstGeom prst="ellipse">
            <a:avLst/>
          </a:prstGeom>
          <a:blipFill dpi="0" rotWithShape="1">
            <a:blip r:embed="rId3"/>
            <a:srcRect/>
            <a:stretch>
              <a:fillRect/>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B7A8ABE-55C4-8959-79F0-228747AE7CFA}"/>
              </a:ext>
            </a:extLst>
          </p:cNvPr>
          <p:cNvSpPr txBox="1"/>
          <p:nvPr/>
        </p:nvSpPr>
        <p:spPr>
          <a:xfrm>
            <a:off x="199697" y="1198179"/>
            <a:ext cx="11751489" cy="5016758"/>
          </a:xfrm>
          <a:prstGeom prst="rect">
            <a:avLst/>
          </a:prstGeom>
          <a:solidFill>
            <a:schemeClr val="bg1">
              <a:lumMod val="95000"/>
            </a:schemeClr>
          </a:solidFill>
          <a:effectLst>
            <a:outerShdw blurRad="522250" dist="38100" dir="2700000" algn="tl" rotWithShape="0">
              <a:prstClr val="black"/>
            </a:outerShdw>
          </a:effectLst>
        </p:spPr>
        <p:txBody>
          <a:bodyPr wrap="square" rtlCol="0">
            <a:spAutoFit/>
          </a:bodyPr>
          <a:lstStyle/>
          <a:p>
            <a:r>
              <a:rPr lang="en-US" sz="2000" dirty="0"/>
              <a:t>“To analyze circulation trends in Washington state public libraries from 2020 to 2023, I reviewed the available data in the provided materials. Here’s a summary of key trends and observations during this period:</a:t>
            </a:r>
          </a:p>
          <a:p>
            <a:endParaRPr lang="en-US" sz="2000" dirty="0"/>
          </a:p>
          <a:p>
            <a:r>
              <a:rPr lang="en-US" sz="2000" b="1" dirty="0"/>
              <a:t>1. Shift to Digital Media:</a:t>
            </a:r>
            <a:r>
              <a:rPr lang="en-US" sz="2000" dirty="0"/>
              <a:t> There was a significant increase in the circulation of digital media, including e-books and audiobooks, during this period. The surge in digital media usage began in 2020, likely as a response to the COVID-19 pandemic, which led to lockdowns and restricted access to physical library locations. This trend continued to rise even as libraries began to reopen, indicating a lasting shift in user preferences towards digital formats.</a:t>
            </a:r>
          </a:p>
          <a:p>
            <a:r>
              <a:rPr lang="en-US" sz="2000" b="1" dirty="0"/>
              <a:t>2. Gradual Recovery of Physical Circulation</a:t>
            </a:r>
            <a:r>
              <a:rPr lang="en-US" sz="2000" dirty="0"/>
              <a:t>: The circulation of physical books and other materials experienced a sharp decline in 2020 due to the pandemic. However, as restrictions eased and libraries adapted with measures like curbside pickup, there was a gradual recovery in physical circulation. By 2023, while physical circulation had not fully returned to pre-pandemic levels, there was a noticeable rebound.</a:t>
            </a:r>
          </a:p>
          <a:p>
            <a:pPr algn="ctr"/>
            <a:r>
              <a:rPr lang="en-US" sz="2000" dirty="0"/>
              <a:t>…</a:t>
            </a:r>
          </a:p>
          <a:p>
            <a:r>
              <a:rPr lang="en-US" sz="2000" dirty="0"/>
              <a:t>These trends suggest a transformation in how users interact with library services, emphasizing the importance of digital media and online access. Libraries may need to continue adapting their strategies to balance between physical and digital services, address the digital divide, and meet the evolving needs of their communities.”</a:t>
            </a:r>
          </a:p>
        </p:txBody>
      </p:sp>
    </p:spTree>
    <p:extLst>
      <p:ext uri="{BB962C8B-B14F-4D97-AF65-F5344CB8AC3E}">
        <p14:creationId xmlns:p14="http://schemas.microsoft.com/office/powerpoint/2010/main" val="16291146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9"/>
                                        </p:tgtEl>
                                      </p:cBhvr>
                                    </p:animEffect>
                                    <p:anim calcmode="lin" valueType="num">
                                      <p:cBhvr>
                                        <p:cTn id="14" dur="1000"/>
                                        <p:tgtEl>
                                          <p:spTgt spid="9"/>
                                        </p:tgtEl>
                                        <p:attrNameLst>
                                          <p:attrName>ppt_x</p:attrName>
                                        </p:attrNameLst>
                                      </p:cBhvr>
                                      <p:tavLst>
                                        <p:tav tm="0">
                                          <p:val>
                                            <p:strVal val="ppt_x"/>
                                          </p:val>
                                        </p:tav>
                                        <p:tav tm="100000">
                                          <p:val>
                                            <p:strVal val="ppt_x"/>
                                          </p:val>
                                        </p:tav>
                                      </p:tavLst>
                                    </p:anim>
                                    <p:anim calcmode="lin" valueType="num">
                                      <p:cBhvr>
                                        <p:cTn id="15" dur="1000"/>
                                        <p:tgtEl>
                                          <p:spTgt spid="9"/>
                                        </p:tgtEl>
                                        <p:attrNameLst>
                                          <p:attrName>ppt_y</p:attrName>
                                        </p:attrNameLst>
                                      </p:cBhvr>
                                      <p:tavLst>
                                        <p:tav tm="0">
                                          <p:val>
                                            <p:strVal val="ppt_y"/>
                                          </p:val>
                                        </p:tav>
                                        <p:tav tm="100000">
                                          <p:val>
                                            <p:strVal val="ppt_y+.1"/>
                                          </p:val>
                                        </p:tav>
                                      </p:tavLst>
                                    </p:anim>
                                    <p:set>
                                      <p:cBhvr>
                                        <p:cTn id="16"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reading a book&#10;&#10;Description automatically generated">
            <a:extLst>
              <a:ext uri="{FF2B5EF4-FFF2-40B4-BE49-F238E27FC236}">
                <a16:creationId xmlns:a16="http://schemas.microsoft.com/office/drawing/2014/main" id="{199A3EB9-AF4D-2CC2-7E8B-8BE62040550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522358" y="10"/>
            <a:ext cx="9669642" cy="6857990"/>
          </a:xfrm>
          <a:prstGeom prst="rect">
            <a:avLst/>
          </a:prstGeom>
        </p:spPr>
      </p:pic>
      <p:sp>
        <p:nvSpPr>
          <p:cNvPr id="3088" name="Rectangle 308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1BC3173-B87B-1580-6402-2599020DE5A7}"/>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dirty="0"/>
              <a:t>A Call to Action: Unleash the Stories of the Community</a:t>
            </a:r>
          </a:p>
        </p:txBody>
      </p:sp>
      <p:sp>
        <p:nvSpPr>
          <p:cNvPr id="3" name="Text Placeholder 2">
            <a:extLst>
              <a:ext uri="{FF2B5EF4-FFF2-40B4-BE49-F238E27FC236}">
                <a16:creationId xmlns:a16="http://schemas.microsoft.com/office/drawing/2014/main" id="{7ACBF6E5-CCC5-1866-FFAB-2873CF78A23E}"/>
              </a:ext>
            </a:extLst>
          </p:cNvPr>
          <p:cNvSpPr>
            <a:spLocks noGrp="1"/>
          </p:cNvSpPr>
          <p:nvPr>
            <p:ph type="body" idx="1"/>
          </p:nvPr>
        </p:nvSpPr>
        <p:spPr>
          <a:xfrm>
            <a:off x="952229" y="4629234"/>
            <a:ext cx="3973386" cy="1485319"/>
          </a:xfrm>
          <a:noFill/>
        </p:spPr>
        <p:txBody>
          <a:bodyPr vert="horz" lIns="91440" tIns="45720" rIns="91440" bIns="45720" rtlCol="0">
            <a:normAutofit/>
          </a:bodyPr>
          <a:lstStyle/>
          <a:p>
            <a:endParaRPr lang="en-US">
              <a:solidFill>
                <a:schemeClr val="tx1"/>
              </a:solidFill>
            </a:endParaRPr>
          </a:p>
        </p:txBody>
      </p:sp>
    </p:spTree>
    <p:extLst>
      <p:ext uri="{BB962C8B-B14F-4D97-AF65-F5344CB8AC3E}">
        <p14:creationId xmlns:p14="http://schemas.microsoft.com/office/powerpoint/2010/main" val="22575548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1E738-097B-04DC-B6C9-9EBD538B9ADD}"/>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87D6D98-5177-7805-0B8A-924264D8F20E}"/>
              </a:ext>
            </a:extLst>
          </p:cNvPr>
          <p:cNvGrpSpPr/>
          <p:nvPr/>
        </p:nvGrpSpPr>
        <p:grpSpPr>
          <a:xfrm>
            <a:off x="0" y="521999"/>
            <a:ext cx="11756252" cy="584775"/>
            <a:chOff x="0" y="521999"/>
            <a:chExt cx="11756252" cy="584775"/>
          </a:xfrm>
        </p:grpSpPr>
        <p:cxnSp>
          <p:nvCxnSpPr>
            <p:cNvPr id="5" name="Straight Connector 4">
              <a:extLst>
                <a:ext uri="{FF2B5EF4-FFF2-40B4-BE49-F238E27FC236}">
                  <a16:creationId xmlns:a16="http://schemas.microsoft.com/office/drawing/2014/main" id="{3EDA52A6-E53E-3191-7DDA-005448115BE1}"/>
                </a:ext>
              </a:extLst>
            </p:cNvPr>
            <p:cNvCxnSpPr/>
            <p:nvPr/>
          </p:nvCxnSpPr>
          <p:spPr>
            <a:xfrm flipH="1">
              <a:off x="0" y="1106774"/>
              <a:ext cx="11751489" cy="0"/>
            </a:xfrm>
            <a:prstGeom prst="line">
              <a:avLst/>
            </a:prstGeom>
            <a:ln w="38100" cmpd="thinThick">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914A429-AAEB-FC5F-5CB3-4A24A798A7DE}"/>
                </a:ext>
              </a:extLst>
            </p:cNvPr>
            <p:cNvSpPr txBox="1"/>
            <p:nvPr/>
          </p:nvSpPr>
          <p:spPr>
            <a:xfrm>
              <a:off x="8275812" y="521999"/>
              <a:ext cx="3480440" cy="584775"/>
            </a:xfrm>
            <a:prstGeom prst="rect">
              <a:avLst/>
            </a:prstGeom>
            <a:noFill/>
          </p:spPr>
          <p:txBody>
            <a:bodyPr wrap="none" rtlCol="0">
              <a:spAutoFit/>
            </a:bodyPr>
            <a:lstStyle/>
            <a:p>
              <a:pPr algn="r"/>
              <a:r>
                <a:rPr lang="en-US" sz="3200" b="1" dirty="0">
                  <a:latin typeface="Georgia Pro Cond Black" panose="02040502050405020303" pitchFamily="18" charset="0"/>
                </a:rPr>
                <a:t>Follow and Join</a:t>
              </a:r>
            </a:p>
          </p:txBody>
        </p:sp>
      </p:grpSp>
      <p:sp>
        <p:nvSpPr>
          <p:cNvPr id="3" name="Oval 2">
            <a:extLst>
              <a:ext uri="{FF2B5EF4-FFF2-40B4-BE49-F238E27FC236}">
                <a16:creationId xmlns:a16="http://schemas.microsoft.com/office/drawing/2014/main" id="{98703481-C858-8E80-BCBD-64B11314100E}"/>
              </a:ext>
            </a:extLst>
          </p:cNvPr>
          <p:cNvSpPr/>
          <p:nvPr/>
        </p:nvSpPr>
        <p:spPr>
          <a:xfrm rot="16200000">
            <a:off x="313281" y="178770"/>
            <a:ext cx="3440351" cy="3440351"/>
          </a:xfrm>
          <a:prstGeom prst="ellipse">
            <a:avLst/>
          </a:prstGeom>
          <a:blipFill dpi="0" rotWithShape="0">
            <a:blip r:embed="rId2" cstate="screen">
              <a:extLst>
                <a:ext uri="{28A0092B-C50C-407E-A947-70E740481C1C}">
                  <a14:useLocalDpi xmlns:a14="http://schemas.microsoft.com/office/drawing/2010/main"/>
                </a:ext>
              </a:extLst>
            </a:blip>
            <a:srcRect/>
            <a:stretch>
              <a:fillRect/>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D7D43A8-68E4-9887-7C0A-C6917B532AB6}"/>
              </a:ext>
            </a:extLst>
          </p:cNvPr>
          <p:cNvSpPr txBox="1"/>
          <p:nvPr/>
        </p:nvSpPr>
        <p:spPr>
          <a:xfrm>
            <a:off x="6745052" y="5440500"/>
            <a:ext cx="3933821" cy="461665"/>
          </a:xfrm>
          <a:prstGeom prst="rect">
            <a:avLst/>
          </a:prstGeom>
          <a:noFill/>
        </p:spPr>
        <p:txBody>
          <a:bodyPr wrap="square" rtlCol="0">
            <a:spAutoFit/>
          </a:bodyPr>
          <a:lstStyle/>
          <a:p>
            <a:pPr algn="ctr"/>
            <a:r>
              <a:rPr lang="en-US" sz="2400" dirty="0">
                <a:latin typeface="Georgia Pro" panose="02040502050405020303" pitchFamily="18" charset="0"/>
              </a:rPr>
              <a:t>https://</a:t>
            </a:r>
            <a:r>
              <a:rPr lang="en-US" sz="2400" dirty="0" err="1">
                <a:latin typeface="Georgia Pro" panose="02040502050405020303" pitchFamily="18" charset="0"/>
              </a:rPr>
              <a:t>CIRCL.community</a:t>
            </a:r>
            <a:endParaRPr lang="en-US" dirty="0">
              <a:latin typeface="Georgia Pro" panose="02040502050405020303" pitchFamily="18" charset="0"/>
            </a:endParaRPr>
          </a:p>
        </p:txBody>
      </p:sp>
      <p:pic>
        <p:nvPicPr>
          <p:cNvPr id="8" name="Picture 7" descr="A qr code with a white background&#10;&#10;Description automatically generated">
            <a:extLst>
              <a:ext uri="{FF2B5EF4-FFF2-40B4-BE49-F238E27FC236}">
                <a16:creationId xmlns:a16="http://schemas.microsoft.com/office/drawing/2014/main" id="{515568EB-6B92-B8AB-EEFF-CD42106955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91787" y="1691549"/>
            <a:ext cx="3440352" cy="3440352"/>
          </a:xfrm>
          <a:prstGeom prst="rect">
            <a:avLst/>
          </a:prstGeom>
        </p:spPr>
      </p:pic>
      <p:sp>
        <p:nvSpPr>
          <p:cNvPr id="7" name="Oval 6">
            <a:extLst>
              <a:ext uri="{FF2B5EF4-FFF2-40B4-BE49-F238E27FC236}">
                <a16:creationId xmlns:a16="http://schemas.microsoft.com/office/drawing/2014/main" id="{44F0F5C8-BFF1-675F-EBC3-8DE907595C74}"/>
              </a:ext>
            </a:extLst>
          </p:cNvPr>
          <p:cNvSpPr/>
          <p:nvPr/>
        </p:nvSpPr>
        <p:spPr>
          <a:xfrm rot="16200000">
            <a:off x="2595345" y="3156222"/>
            <a:ext cx="3438144" cy="3438144"/>
          </a:xfrm>
          <a:prstGeom prst="ellipse">
            <a:avLst/>
          </a:prstGeom>
          <a:blipFill dpi="0" rotWithShape="0">
            <a:blip r:embed="rId4" cstate="screen">
              <a:extLst>
                <a:ext uri="{28A0092B-C50C-407E-A947-70E740481C1C}">
                  <a14:useLocalDpi xmlns:a14="http://schemas.microsoft.com/office/drawing/2010/main"/>
                </a:ext>
              </a:extLst>
            </a:blip>
            <a:srcRect/>
            <a:stretch>
              <a:fillRect/>
            </a:stretch>
          </a:blipFill>
          <a:effectLst>
            <a:outerShdw blurRad="639382" dist="38100" dir="2700000" algn="tl" rotWithShape="0">
              <a:prstClr val="black">
                <a:alpha val="83257"/>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4814827"/>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2097</TotalTime>
  <Words>727</Words>
  <Application>Microsoft Macintosh PowerPoint</Application>
  <PresentationFormat>Widescreen</PresentationFormat>
  <Paragraphs>95</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Georgia Pro</vt:lpstr>
      <vt:lpstr>Georgia Pro Black</vt:lpstr>
      <vt:lpstr>Georgia Pro Cond Black</vt:lpstr>
      <vt:lpstr>Office Theme</vt:lpstr>
      <vt:lpstr>State Libraries and AI Technologies (SLAAIT)</vt:lpstr>
      <vt:lpstr>PowerPoint Presentation</vt:lpstr>
      <vt:lpstr>PowerPoint Presentation</vt:lpstr>
      <vt:lpstr>PowerPoint Presentation</vt:lpstr>
      <vt:lpstr>PowerPoint Presentation</vt:lpstr>
      <vt:lpstr>PowerPoint Presentation</vt:lpstr>
      <vt:lpstr>PowerPoint Presentation</vt:lpstr>
      <vt:lpstr>Dream</vt:lpstr>
      <vt:lpstr>PowerPoint Presentation</vt:lpstr>
      <vt:lpstr>PowerPoint Presentation</vt:lpstr>
      <vt:lpstr>PowerPoint Presentation</vt:lpstr>
      <vt:lpstr>PowerPoint Presentation</vt:lpstr>
      <vt:lpstr>Dread</vt:lpstr>
      <vt:lpstr>PowerPoint Presentation</vt:lpstr>
      <vt:lpstr>PowerPoint Presentation</vt:lpstr>
      <vt:lpstr>Destroy</vt:lpstr>
      <vt:lpstr>PowerPoint Presentation</vt:lpstr>
      <vt:lpstr>A Call to Action: Unleash the Stories of the Community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Libraries and AI Technologies (SLAAIT)</dc:title>
  <dc:creator>R. David Lankes</dc:creator>
  <cp:lastModifiedBy>R. David Lankes</cp:lastModifiedBy>
  <cp:revision>38</cp:revision>
  <dcterms:created xsi:type="dcterms:W3CDTF">2023-12-26T17:30:57Z</dcterms:created>
  <dcterms:modified xsi:type="dcterms:W3CDTF">2024-03-13T14:21:28Z</dcterms:modified>
</cp:coreProperties>
</file>